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
      <p:font typeface="Averag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4172056d8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4172056d8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4172056d8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4172056d8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4172056d8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4172056d8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172056d8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4172056d8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4172056d8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4172056d8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4172056d8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4172056d8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fa201bf6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fa201bf6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4105e48b6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4105e48b6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4105e48b6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4105e48b6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4105e48b6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4105e48b6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ffa201bf6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ffa201bf6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4105e48b6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4105e48b6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4105e48b6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4105e48b6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172056d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172056d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172056d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4172056d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4172056d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4172056d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172056d8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172056d8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4105e48b65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4105e48b6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who.int/news-room/fact-sheets/detail/malari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who.int/news-room/fact-sheets/detail/malari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who.int/news-room/fact-sheets/detail/malari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who.int/news-room/fact-sheets/detail/malari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who.int/news-room/fact-sheets/detail/malari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www.who.int/news-room/fact-sheets/detail/malaria" TargetMode="External"/><Relationship Id="rId4" Type="http://schemas.openxmlformats.org/officeDocument/2006/relationships/hyperlink" Target="https://www.cdc.gov/malaria/diagnosis_treatment/diagnostic_tools.html#tabs-1-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Malaria Detection  Deep Learning</a:t>
            </a:r>
            <a:endParaRPr/>
          </a:p>
        </p:txBody>
      </p:sp>
      <p:sp>
        <p:nvSpPr>
          <p:cNvPr id="229" name="Google Shape;229;p17"/>
          <p:cNvSpPr txBox="1"/>
          <p:nvPr>
            <p:ph idx="1" type="subTitle"/>
          </p:nvPr>
        </p:nvSpPr>
        <p:spPr>
          <a:xfrm>
            <a:off x="5083950" y="3157300"/>
            <a:ext cx="3470700" cy="5061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1500"/>
              <a:t>Enrique Olmos </a:t>
            </a:r>
            <a:endParaRPr sz="1500"/>
          </a:p>
        </p:txBody>
      </p:sp>
      <p:sp>
        <p:nvSpPr>
          <p:cNvPr id="230" name="Google Shape;230;p17"/>
          <p:cNvSpPr txBox="1"/>
          <p:nvPr/>
        </p:nvSpPr>
        <p:spPr>
          <a:xfrm>
            <a:off x="2167200" y="297450"/>
            <a:ext cx="48096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s" sz="1700">
                <a:solidFill>
                  <a:schemeClr val="lt1"/>
                </a:solidFill>
                <a:latin typeface="Lato"/>
                <a:ea typeface="Lato"/>
                <a:cs typeface="Lato"/>
                <a:sym typeface="Lato"/>
              </a:rPr>
              <a:t>MIT Applied Data Science Program</a:t>
            </a:r>
            <a:endParaRPr sz="1800">
              <a:latin typeface="Lato"/>
              <a:ea typeface="Lato"/>
              <a:cs typeface="Lato"/>
              <a:sym typeface="Lato"/>
            </a:endParaRPr>
          </a:p>
        </p:txBody>
      </p:sp>
      <p:sp>
        <p:nvSpPr>
          <p:cNvPr id="231" name="Google Shape;231;p17"/>
          <p:cNvSpPr/>
          <p:nvPr/>
        </p:nvSpPr>
        <p:spPr>
          <a:xfrm rot="5400000">
            <a:off x="367875" y="282150"/>
            <a:ext cx="2579100" cy="2609700"/>
          </a:xfrm>
          <a:prstGeom prst="diagStripe">
            <a:avLst>
              <a:gd fmla="val 50855"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17"/>
          <p:cNvPicPr preferRelativeResize="0"/>
          <p:nvPr/>
        </p:nvPicPr>
        <p:blipFill rotWithShape="1">
          <a:blip r:embed="rId3">
            <a:alphaModFix/>
          </a:blip>
          <a:srcRect b="3566" l="0" r="0" t="3557"/>
          <a:stretch/>
        </p:blipFill>
        <p:spPr>
          <a:xfrm>
            <a:off x="0" y="-100"/>
            <a:ext cx="5314800" cy="5143500"/>
          </a:xfrm>
          <a:prstGeom prst="rtTriangle">
            <a:avLst/>
          </a:prstGeom>
          <a:noFill/>
          <a:ln>
            <a:noFill/>
          </a:ln>
        </p:spPr>
      </p:pic>
      <p:pic>
        <p:nvPicPr>
          <p:cNvPr id="233" name="Google Shape;233;p17"/>
          <p:cNvPicPr preferRelativeResize="0"/>
          <p:nvPr/>
        </p:nvPicPr>
        <p:blipFill rotWithShape="1">
          <a:blip r:embed="rId3">
            <a:alphaModFix/>
          </a:blip>
          <a:srcRect b="3346" l="1111" r="52208" t="47655"/>
          <a:stretch/>
        </p:blipFill>
        <p:spPr>
          <a:xfrm rot="10800000">
            <a:off x="6964800" y="9525"/>
            <a:ext cx="2179200" cy="2286000"/>
          </a:xfrm>
          <a:prstGeom prst="rtTriangl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6"/>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txBox="1"/>
          <p:nvPr>
            <p:ph type="title"/>
          </p:nvPr>
        </p:nvSpPr>
        <p:spPr>
          <a:xfrm>
            <a:off x="1297500" y="393750"/>
            <a:ext cx="5960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Malaria’s Impact worldwide:</a:t>
            </a:r>
            <a:endParaRPr/>
          </a:p>
          <a:p>
            <a:pPr indent="0" lvl="0" marL="0" rtl="0" algn="l">
              <a:spcBef>
                <a:spcPts val="0"/>
              </a:spcBef>
              <a:spcAft>
                <a:spcPts val="0"/>
              </a:spcAft>
              <a:buNone/>
            </a:pPr>
            <a:r>
              <a:t/>
            </a:r>
            <a:endParaRPr/>
          </a:p>
        </p:txBody>
      </p:sp>
      <p:sp>
        <p:nvSpPr>
          <p:cNvPr id="319" name="Google Shape;319;p26"/>
          <p:cNvSpPr txBox="1"/>
          <p:nvPr/>
        </p:nvSpPr>
        <p:spPr>
          <a:xfrm>
            <a:off x="914400" y="2297050"/>
            <a:ext cx="2466900" cy="5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Left unattended severe illness and death can occur within 24hs.</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p:txBody>
      </p:sp>
      <p:sp>
        <p:nvSpPr>
          <p:cNvPr id="320" name="Google Shape;320;p26"/>
          <p:cNvSpPr/>
          <p:nvPr/>
        </p:nvSpPr>
        <p:spPr>
          <a:xfrm>
            <a:off x="1591417" y="1043087"/>
            <a:ext cx="1237500" cy="127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21" name="Google Shape;321;p26"/>
          <p:cNvSpPr/>
          <p:nvPr/>
        </p:nvSpPr>
        <p:spPr>
          <a:xfrm>
            <a:off x="1652490" y="1105769"/>
            <a:ext cx="1116900" cy="1142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22" name="Google Shape;322;p26"/>
          <p:cNvSpPr/>
          <p:nvPr/>
        </p:nvSpPr>
        <p:spPr>
          <a:xfrm>
            <a:off x="1652490" y="1105769"/>
            <a:ext cx="1116900" cy="11427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23" name="Google Shape;323;p26"/>
          <p:cNvSpPr/>
          <p:nvPr/>
        </p:nvSpPr>
        <p:spPr>
          <a:xfrm>
            <a:off x="1811463" y="1268927"/>
            <a:ext cx="798600" cy="81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24" name="Google Shape;324;p26"/>
          <p:cNvSpPr txBox="1"/>
          <p:nvPr/>
        </p:nvSpPr>
        <p:spPr>
          <a:xfrm>
            <a:off x="1652074" y="1460209"/>
            <a:ext cx="1116900" cy="43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24Hs</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325" name="Google Shape;325;p26"/>
          <p:cNvSpPr txBox="1"/>
          <p:nvPr/>
        </p:nvSpPr>
        <p:spPr>
          <a:xfrm>
            <a:off x="495300" y="4767750"/>
            <a:ext cx="8648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800">
                <a:solidFill>
                  <a:schemeClr val="lt1"/>
                </a:solidFill>
                <a:latin typeface="Lato"/>
                <a:ea typeface="Lato"/>
                <a:cs typeface="Lato"/>
                <a:sym typeface="Lato"/>
              </a:rPr>
              <a:t>1.  </a:t>
            </a:r>
            <a:r>
              <a:rPr i="1" lang="es" sz="800">
                <a:solidFill>
                  <a:schemeClr val="lt1"/>
                </a:solidFill>
                <a:latin typeface="Lato"/>
                <a:ea typeface="Lato"/>
                <a:cs typeface="Lato"/>
                <a:sym typeface="Lato"/>
              </a:rPr>
              <a:t>Malaria</a:t>
            </a:r>
            <a:r>
              <a:rPr lang="es" sz="800">
                <a:solidFill>
                  <a:schemeClr val="lt1"/>
                </a:solidFill>
                <a:latin typeface="Lato"/>
                <a:ea typeface="Lato"/>
                <a:cs typeface="Lato"/>
                <a:sym typeface="Lato"/>
              </a:rPr>
              <a:t>. World Health Organization.</a:t>
            </a:r>
            <a:r>
              <a:rPr lang="es" sz="800" u="sng">
                <a:solidFill>
                  <a:schemeClr val="accent5"/>
                </a:solidFill>
                <a:latin typeface="Lato"/>
                <a:ea typeface="Lato"/>
                <a:cs typeface="Lato"/>
                <a:sym typeface="Lato"/>
              </a:rPr>
              <a:t> </a:t>
            </a:r>
            <a:r>
              <a:rPr lang="es" sz="800" u="sng">
                <a:solidFill>
                  <a:schemeClr val="accent5"/>
                </a:solidFill>
                <a:latin typeface="Lato"/>
                <a:ea typeface="Lato"/>
                <a:cs typeface="Lato"/>
                <a:sym typeface="Lato"/>
                <a:hlinkClick r:id="rId3">
                  <a:extLst>
                    <a:ext uri="{A12FA001-AC4F-418D-AE19-62706E023703}">
                      <ahyp:hlinkClr val="tx"/>
                    </a:ext>
                  </a:extLst>
                </a:hlinkClick>
              </a:rPr>
              <a:t>https://www.who.int/news-room/fact-sheets/detail/malaria</a:t>
            </a:r>
            <a:endParaRPr sz="800" u="sng">
              <a:solidFill>
                <a:schemeClr val="accent5"/>
              </a:solidFill>
              <a:latin typeface="Lato"/>
              <a:ea typeface="Lato"/>
              <a:cs typeface="Lato"/>
              <a:sym typeface="Lato"/>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7"/>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txBox="1"/>
          <p:nvPr>
            <p:ph type="title"/>
          </p:nvPr>
        </p:nvSpPr>
        <p:spPr>
          <a:xfrm>
            <a:off x="1297500" y="393750"/>
            <a:ext cx="5960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Malaria’s Impact worldwide:</a:t>
            </a:r>
            <a:endParaRPr/>
          </a:p>
          <a:p>
            <a:pPr indent="0" lvl="0" marL="0" rtl="0" algn="l">
              <a:spcBef>
                <a:spcPts val="0"/>
              </a:spcBef>
              <a:spcAft>
                <a:spcPts val="0"/>
              </a:spcAft>
              <a:buNone/>
            </a:pPr>
            <a:r>
              <a:t/>
            </a:r>
            <a:endParaRPr/>
          </a:p>
        </p:txBody>
      </p:sp>
      <p:sp>
        <p:nvSpPr>
          <p:cNvPr id="333" name="Google Shape;333;p27"/>
          <p:cNvSpPr txBox="1"/>
          <p:nvPr/>
        </p:nvSpPr>
        <p:spPr>
          <a:xfrm>
            <a:off x="914400" y="2297050"/>
            <a:ext cx="2466900" cy="5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Left unattended severe illness and death can occur within 24hs.</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p:txBody>
      </p:sp>
      <p:sp>
        <p:nvSpPr>
          <p:cNvPr id="334" name="Google Shape;334;p27"/>
          <p:cNvSpPr/>
          <p:nvPr/>
        </p:nvSpPr>
        <p:spPr>
          <a:xfrm>
            <a:off x="1591417" y="1043087"/>
            <a:ext cx="1237500" cy="127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5" name="Google Shape;335;p27"/>
          <p:cNvSpPr/>
          <p:nvPr/>
        </p:nvSpPr>
        <p:spPr>
          <a:xfrm>
            <a:off x="1652490" y="1105769"/>
            <a:ext cx="1116900" cy="1142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6" name="Google Shape;336;p27"/>
          <p:cNvSpPr/>
          <p:nvPr/>
        </p:nvSpPr>
        <p:spPr>
          <a:xfrm>
            <a:off x="1652490" y="1105769"/>
            <a:ext cx="1116900" cy="11427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7" name="Google Shape;337;p27"/>
          <p:cNvSpPr/>
          <p:nvPr/>
        </p:nvSpPr>
        <p:spPr>
          <a:xfrm>
            <a:off x="1811463" y="1268927"/>
            <a:ext cx="798600" cy="81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8" name="Google Shape;338;p27"/>
          <p:cNvSpPr txBox="1"/>
          <p:nvPr/>
        </p:nvSpPr>
        <p:spPr>
          <a:xfrm>
            <a:off x="1652074" y="1460209"/>
            <a:ext cx="1116900" cy="43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24Hs</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339" name="Google Shape;339;p27"/>
          <p:cNvSpPr txBox="1"/>
          <p:nvPr/>
        </p:nvSpPr>
        <p:spPr>
          <a:xfrm>
            <a:off x="3567600" y="2292781"/>
            <a:ext cx="2008800" cy="54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Estimated Malaria Deaths in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340" name="Google Shape;340;p27"/>
          <p:cNvSpPr/>
          <p:nvPr/>
        </p:nvSpPr>
        <p:spPr>
          <a:xfrm>
            <a:off x="3953167" y="1040845"/>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1" name="Google Shape;341;p27"/>
          <p:cNvSpPr/>
          <p:nvPr/>
        </p:nvSpPr>
        <p:spPr>
          <a:xfrm>
            <a:off x="4014240" y="1103425"/>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2" name="Google Shape;342;p27"/>
          <p:cNvSpPr/>
          <p:nvPr/>
        </p:nvSpPr>
        <p:spPr>
          <a:xfrm>
            <a:off x="4014240" y="1103425"/>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3" name="Google Shape;343;p27"/>
          <p:cNvSpPr/>
          <p:nvPr/>
        </p:nvSpPr>
        <p:spPr>
          <a:xfrm>
            <a:off x="4173213" y="1266320"/>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4" name="Google Shape;344;p27"/>
          <p:cNvSpPr txBox="1"/>
          <p:nvPr/>
        </p:nvSpPr>
        <p:spPr>
          <a:xfrm>
            <a:off x="4013824" y="1457293"/>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627,000</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345" name="Google Shape;345;p27"/>
          <p:cNvSpPr txBox="1"/>
          <p:nvPr/>
        </p:nvSpPr>
        <p:spPr>
          <a:xfrm>
            <a:off x="495300" y="4767750"/>
            <a:ext cx="8648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800">
                <a:solidFill>
                  <a:schemeClr val="lt1"/>
                </a:solidFill>
                <a:latin typeface="Lato"/>
                <a:ea typeface="Lato"/>
                <a:cs typeface="Lato"/>
                <a:sym typeface="Lato"/>
              </a:rPr>
              <a:t>1.  </a:t>
            </a:r>
            <a:r>
              <a:rPr i="1" lang="es" sz="800">
                <a:solidFill>
                  <a:schemeClr val="lt1"/>
                </a:solidFill>
                <a:latin typeface="Lato"/>
                <a:ea typeface="Lato"/>
                <a:cs typeface="Lato"/>
                <a:sym typeface="Lato"/>
              </a:rPr>
              <a:t>Malaria</a:t>
            </a:r>
            <a:r>
              <a:rPr lang="es" sz="800">
                <a:solidFill>
                  <a:schemeClr val="lt1"/>
                </a:solidFill>
                <a:latin typeface="Lato"/>
                <a:ea typeface="Lato"/>
                <a:cs typeface="Lato"/>
                <a:sym typeface="Lato"/>
              </a:rPr>
              <a:t>. World Health Organization.</a:t>
            </a:r>
            <a:r>
              <a:rPr lang="es" sz="800" u="sng">
                <a:solidFill>
                  <a:schemeClr val="accent5"/>
                </a:solidFill>
                <a:latin typeface="Lato"/>
                <a:ea typeface="Lato"/>
                <a:cs typeface="Lato"/>
                <a:sym typeface="Lato"/>
              </a:rPr>
              <a:t> </a:t>
            </a:r>
            <a:r>
              <a:rPr lang="es" sz="800" u="sng">
                <a:solidFill>
                  <a:schemeClr val="accent5"/>
                </a:solidFill>
                <a:latin typeface="Lato"/>
                <a:ea typeface="Lato"/>
                <a:cs typeface="Lato"/>
                <a:sym typeface="Lato"/>
                <a:hlinkClick r:id="rId3">
                  <a:extLst>
                    <a:ext uri="{A12FA001-AC4F-418D-AE19-62706E023703}">
                      <ahyp:hlinkClr val="tx"/>
                    </a:ext>
                  </a:extLst>
                </a:hlinkClick>
              </a:rPr>
              <a:t>https://www.who.int/news-room/fact-sheets/detail/malaria</a:t>
            </a:r>
            <a:endParaRPr sz="800" u="sng">
              <a:solidFill>
                <a:schemeClr val="accent5"/>
              </a:solidFill>
              <a:latin typeface="Lato"/>
              <a:ea typeface="Lato"/>
              <a:cs typeface="Lato"/>
              <a:sym typeface="Lato"/>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8"/>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txBox="1"/>
          <p:nvPr>
            <p:ph type="title"/>
          </p:nvPr>
        </p:nvSpPr>
        <p:spPr>
          <a:xfrm>
            <a:off x="1297500" y="393750"/>
            <a:ext cx="5960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Malaria’s Impact worldwide:</a:t>
            </a:r>
            <a:endParaRPr/>
          </a:p>
          <a:p>
            <a:pPr indent="0" lvl="0" marL="0" rtl="0" algn="l">
              <a:spcBef>
                <a:spcPts val="0"/>
              </a:spcBef>
              <a:spcAft>
                <a:spcPts val="0"/>
              </a:spcAft>
              <a:buNone/>
            </a:pPr>
            <a:r>
              <a:t/>
            </a:r>
            <a:endParaRPr/>
          </a:p>
        </p:txBody>
      </p:sp>
      <p:sp>
        <p:nvSpPr>
          <p:cNvPr id="353" name="Google Shape;353;p28"/>
          <p:cNvSpPr txBox="1"/>
          <p:nvPr/>
        </p:nvSpPr>
        <p:spPr>
          <a:xfrm>
            <a:off x="914400" y="2297050"/>
            <a:ext cx="2466900" cy="5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Left unattended severe illness and death can occur within 24hs.</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p:txBody>
      </p:sp>
      <p:sp>
        <p:nvSpPr>
          <p:cNvPr id="354" name="Google Shape;354;p28"/>
          <p:cNvSpPr/>
          <p:nvPr/>
        </p:nvSpPr>
        <p:spPr>
          <a:xfrm>
            <a:off x="1591417" y="1043087"/>
            <a:ext cx="1237500" cy="127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5" name="Google Shape;355;p28"/>
          <p:cNvSpPr/>
          <p:nvPr/>
        </p:nvSpPr>
        <p:spPr>
          <a:xfrm>
            <a:off x="1652490" y="1105769"/>
            <a:ext cx="1116900" cy="1142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6" name="Google Shape;356;p28"/>
          <p:cNvSpPr/>
          <p:nvPr/>
        </p:nvSpPr>
        <p:spPr>
          <a:xfrm>
            <a:off x="1652490" y="1105769"/>
            <a:ext cx="1116900" cy="11427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7" name="Google Shape;357;p28"/>
          <p:cNvSpPr/>
          <p:nvPr/>
        </p:nvSpPr>
        <p:spPr>
          <a:xfrm>
            <a:off x="1811463" y="1268927"/>
            <a:ext cx="798600" cy="81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8" name="Google Shape;358;p28"/>
          <p:cNvSpPr txBox="1"/>
          <p:nvPr/>
        </p:nvSpPr>
        <p:spPr>
          <a:xfrm>
            <a:off x="1652074" y="1460209"/>
            <a:ext cx="1116900" cy="43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24Hs</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359" name="Google Shape;359;p28"/>
          <p:cNvSpPr txBox="1"/>
          <p:nvPr/>
        </p:nvSpPr>
        <p:spPr>
          <a:xfrm>
            <a:off x="3567600" y="2292781"/>
            <a:ext cx="2008800" cy="54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Estimated Malaria Deaths in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360" name="Google Shape;360;p28"/>
          <p:cNvSpPr/>
          <p:nvPr/>
        </p:nvSpPr>
        <p:spPr>
          <a:xfrm>
            <a:off x="3953167" y="1040845"/>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1" name="Google Shape;361;p28"/>
          <p:cNvSpPr/>
          <p:nvPr/>
        </p:nvSpPr>
        <p:spPr>
          <a:xfrm>
            <a:off x="4014240" y="1103425"/>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2" name="Google Shape;362;p28"/>
          <p:cNvSpPr/>
          <p:nvPr/>
        </p:nvSpPr>
        <p:spPr>
          <a:xfrm>
            <a:off x="4014240" y="1103425"/>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3" name="Google Shape;363;p28"/>
          <p:cNvSpPr/>
          <p:nvPr/>
        </p:nvSpPr>
        <p:spPr>
          <a:xfrm>
            <a:off x="4173213" y="1266320"/>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4" name="Google Shape;364;p28"/>
          <p:cNvSpPr txBox="1"/>
          <p:nvPr/>
        </p:nvSpPr>
        <p:spPr>
          <a:xfrm>
            <a:off x="4013824" y="1457293"/>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627,000</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365" name="Google Shape;365;p28"/>
          <p:cNvSpPr txBox="1"/>
          <p:nvPr/>
        </p:nvSpPr>
        <p:spPr>
          <a:xfrm>
            <a:off x="5926775" y="2294344"/>
            <a:ext cx="2008800" cy="54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Cases of Malaria Worldwide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a:p>
            <a:pPr indent="0" lvl="0" marL="0" rtl="0" algn="ctr">
              <a:lnSpc>
                <a:spcPct val="100000"/>
              </a:lnSpc>
              <a:spcBef>
                <a:spcPts val="1600"/>
              </a:spcBef>
              <a:spcAft>
                <a:spcPts val="0"/>
              </a:spcAft>
              <a:buNone/>
            </a:pPr>
            <a:r>
              <a:t/>
            </a:r>
            <a:endParaRPr sz="11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366" name="Google Shape;366;p28"/>
          <p:cNvSpPr/>
          <p:nvPr/>
        </p:nvSpPr>
        <p:spPr>
          <a:xfrm>
            <a:off x="6312342" y="1042540"/>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7" name="Google Shape;367;p28"/>
          <p:cNvSpPr/>
          <p:nvPr/>
        </p:nvSpPr>
        <p:spPr>
          <a:xfrm>
            <a:off x="6373415" y="1105114"/>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8" name="Google Shape;368;p28"/>
          <p:cNvSpPr/>
          <p:nvPr/>
        </p:nvSpPr>
        <p:spPr>
          <a:xfrm>
            <a:off x="6373415" y="1105114"/>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9" name="Google Shape;369;p28"/>
          <p:cNvSpPr/>
          <p:nvPr/>
        </p:nvSpPr>
        <p:spPr>
          <a:xfrm>
            <a:off x="6532387" y="1267991"/>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70" name="Google Shape;370;p28"/>
          <p:cNvSpPr txBox="1"/>
          <p:nvPr/>
        </p:nvSpPr>
        <p:spPr>
          <a:xfrm>
            <a:off x="6372998" y="1359414"/>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241</a:t>
            </a:r>
            <a:endParaRPr b="1" sz="1100">
              <a:solidFill>
                <a:schemeClr val="lt1"/>
              </a:solidFill>
              <a:latin typeface="Lato"/>
              <a:ea typeface="Lato"/>
              <a:cs typeface="Lato"/>
              <a:sym typeface="Lato"/>
            </a:endParaRPr>
          </a:p>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Million</a:t>
            </a:r>
            <a:endParaRPr b="1" sz="1100">
              <a:solidFill>
                <a:schemeClr val="lt1"/>
              </a:solidFill>
              <a:latin typeface="Lato"/>
              <a:ea typeface="Lato"/>
              <a:cs typeface="Lato"/>
              <a:sym typeface="Lato"/>
            </a:endParaRPr>
          </a:p>
        </p:txBody>
      </p:sp>
      <p:sp>
        <p:nvSpPr>
          <p:cNvPr id="371" name="Google Shape;371;p28"/>
          <p:cNvSpPr txBox="1"/>
          <p:nvPr/>
        </p:nvSpPr>
        <p:spPr>
          <a:xfrm>
            <a:off x="495300" y="4767750"/>
            <a:ext cx="8648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800">
                <a:solidFill>
                  <a:schemeClr val="lt1"/>
                </a:solidFill>
                <a:latin typeface="Lato"/>
                <a:ea typeface="Lato"/>
                <a:cs typeface="Lato"/>
                <a:sym typeface="Lato"/>
              </a:rPr>
              <a:t>1.  </a:t>
            </a:r>
            <a:r>
              <a:rPr i="1" lang="es" sz="800">
                <a:solidFill>
                  <a:schemeClr val="lt1"/>
                </a:solidFill>
                <a:latin typeface="Lato"/>
                <a:ea typeface="Lato"/>
                <a:cs typeface="Lato"/>
                <a:sym typeface="Lato"/>
              </a:rPr>
              <a:t>Malaria</a:t>
            </a:r>
            <a:r>
              <a:rPr lang="es" sz="800">
                <a:solidFill>
                  <a:schemeClr val="lt1"/>
                </a:solidFill>
                <a:latin typeface="Lato"/>
                <a:ea typeface="Lato"/>
                <a:cs typeface="Lato"/>
                <a:sym typeface="Lato"/>
              </a:rPr>
              <a:t>. World Health Organization.</a:t>
            </a:r>
            <a:r>
              <a:rPr lang="es" sz="800" u="sng">
                <a:solidFill>
                  <a:schemeClr val="accent5"/>
                </a:solidFill>
                <a:latin typeface="Lato"/>
                <a:ea typeface="Lato"/>
                <a:cs typeface="Lato"/>
                <a:sym typeface="Lato"/>
              </a:rPr>
              <a:t> </a:t>
            </a:r>
            <a:r>
              <a:rPr lang="es" sz="800" u="sng">
                <a:solidFill>
                  <a:schemeClr val="accent5"/>
                </a:solidFill>
                <a:latin typeface="Lato"/>
                <a:ea typeface="Lato"/>
                <a:cs typeface="Lato"/>
                <a:sym typeface="Lato"/>
                <a:hlinkClick r:id="rId3">
                  <a:extLst>
                    <a:ext uri="{A12FA001-AC4F-418D-AE19-62706E023703}">
                      <ahyp:hlinkClr val="tx"/>
                    </a:ext>
                  </a:extLst>
                </a:hlinkClick>
              </a:rPr>
              <a:t>https://www.who.int/news-room/fact-sheets/detail/malaria</a:t>
            </a:r>
            <a:endParaRPr sz="800" u="sng">
              <a:solidFill>
                <a:schemeClr val="accent5"/>
              </a:solidFill>
              <a:latin typeface="Lato"/>
              <a:ea typeface="Lato"/>
              <a:cs typeface="Lato"/>
              <a:sym typeface="Lato"/>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9"/>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txBox="1"/>
          <p:nvPr>
            <p:ph type="title"/>
          </p:nvPr>
        </p:nvSpPr>
        <p:spPr>
          <a:xfrm>
            <a:off x="1297500" y="393750"/>
            <a:ext cx="5960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Malaria’s Impact worldwide:</a:t>
            </a:r>
            <a:endParaRPr/>
          </a:p>
          <a:p>
            <a:pPr indent="0" lvl="0" marL="0" rtl="0" algn="l">
              <a:spcBef>
                <a:spcPts val="0"/>
              </a:spcBef>
              <a:spcAft>
                <a:spcPts val="0"/>
              </a:spcAft>
              <a:buNone/>
            </a:pPr>
            <a:r>
              <a:t/>
            </a:r>
            <a:endParaRPr/>
          </a:p>
        </p:txBody>
      </p:sp>
      <p:sp>
        <p:nvSpPr>
          <p:cNvPr id="379" name="Google Shape;379;p29"/>
          <p:cNvSpPr txBox="1"/>
          <p:nvPr/>
        </p:nvSpPr>
        <p:spPr>
          <a:xfrm>
            <a:off x="914400" y="2297050"/>
            <a:ext cx="2466900" cy="5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Left unattended severe illness and death can occur within 24hs.</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p:txBody>
      </p:sp>
      <p:sp>
        <p:nvSpPr>
          <p:cNvPr id="380" name="Google Shape;380;p29"/>
          <p:cNvSpPr/>
          <p:nvPr/>
        </p:nvSpPr>
        <p:spPr>
          <a:xfrm>
            <a:off x="1591417" y="1043087"/>
            <a:ext cx="1237500" cy="127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1" name="Google Shape;381;p29"/>
          <p:cNvSpPr/>
          <p:nvPr/>
        </p:nvSpPr>
        <p:spPr>
          <a:xfrm>
            <a:off x="1652490" y="1105769"/>
            <a:ext cx="1116900" cy="1142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2" name="Google Shape;382;p29"/>
          <p:cNvSpPr/>
          <p:nvPr/>
        </p:nvSpPr>
        <p:spPr>
          <a:xfrm>
            <a:off x="1652490" y="1105769"/>
            <a:ext cx="1116900" cy="11427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3" name="Google Shape;383;p29"/>
          <p:cNvSpPr/>
          <p:nvPr/>
        </p:nvSpPr>
        <p:spPr>
          <a:xfrm>
            <a:off x="1811463" y="1268927"/>
            <a:ext cx="798600" cy="81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4" name="Google Shape;384;p29"/>
          <p:cNvSpPr txBox="1"/>
          <p:nvPr/>
        </p:nvSpPr>
        <p:spPr>
          <a:xfrm>
            <a:off x="1652074" y="1460209"/>
            <a:ext cx="1116900" cy="43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24Hs</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385" name="Google Shape;385;p29"/>
          <p:cNvSpPr txBox="1"/>
          <p:nvPr/>
        </p:nvSpPr>
        <p:spPr>
          <a:xfrm>
            <a:off x="3567600" y="2292781"/>
            <a:ext cx="2008800" cy="54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Estimated Malaria Deaths in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386" name="Google Shape;386;p29"/>
          <p:cNvSpPr/>
          <p:nvPr/>
        </p:nvSpPr>
        <p:spPr>
          <a:xfrm>
            <a:off x="3953167" y="1040845"/>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7" name="Google Shape;387;p29"/>
          <p:cNvSpPr/>
          <p:nvPr/>
        </p:nvSpPr>
        <p:spPr>
          <a:xfrm>
            <a:off x="4014240" y="1103425"/>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8" name="Google Shape;388;p29"/>
          <p:cNvSpPr/>
          <p:nvPr/>
        </p:nvSpPr>
        <p:spPr>
          <a:xfrm>
            <a:off x="4014240" y="1103425"/>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89" name="Google Shape;389;p29"/>
          <p:cNvSpPr/>
          <p:nvPr/>
        </p:nvSpPr>
        <p:spPr>
          <a:xfrm>
            <a:off x="4173213" y="1266320"/>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0" name="Google Shape;390;p29"/>
          <p:cNvSpPr txBox="1"/>
          <p:nvPr/>
        </p:nvSpPr>
        <p:spPr>
          <a:xfrm>
            <a:off x="4013824" y="1457293"/>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627,000</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391" name="Google Shape;391;p29"/>
          <p:cNvSpPr txBox="1"/>
          <p:nvPr/>
        </p:nvSpPr>
        <p:spPr>
          <a:xfrm>
            <a:off x="5926775" y="2294344"/>
            <a:ext cx="2008800" cy="54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Cases of Malaria Worldwide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a:p>
            <a:pPr indent="0" lvl="0" marL="0" rtl="0" algn="ctr">
              <a:lnSpc>
                <a:spcPct val="100000"/>
              </a:lnSpc>
              <a:spcBef>
                <a:spcPts val="1600"/>
              </a:spcBef>
              <a:spcAft>
                <a:spcPts val="0"/>
              </a:spcAft>
              <a:buNone/>
            </a:pPr>
            <a:r>
              <a:t/>
            </a:r>
            <a:endParaRPr sz="11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392" name="Google Shape;392;p29"/>
          <p:cNvSpPr/>
          <p:nvPr/>
        </p:nvSpPr>
        <p:spPr>
          <a:xfrm>
            <a:off x="6312342" y="1042540"/>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3" name="Google Shape;393;p29"/>
          <p:cNvSpPr/>
          <p:nvPr/>
        </p:nvSpPr>
        <p:spPr>
          <a:xfrm>
            <a:off x="6373415" y="1105114"/>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4" name="Google Shape;394;p29"/>
          <p:cNvSpPr/>
          <p:nvPr/>
        </p:nvSpPr>
        <p:spPr>
          <a:xfrm>
            <a:off x="6373415" y="1105114"/>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5" name="Google Shape;395;p29"/>
          <p:cNvSpPr/>
          <p:nvPr/>
        </p:nvSpPr>
        <p:spPr>
          <a:xfrm>
            <a:off x="6532387" y="1267991"/>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6" name="Google Shape;396;p29"/>
          <p:cNvSpPr txBox="1"/>
          <p:nvPr/>
        </p:nvSpPr>
        <p:spPr>
          <a:xfrm>
            <a:off x="6372998" y="1359414"/>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241</a:t>
            </a:r>
            <a:endParaRPr b="1" sz="1100">
              <a:solidFill>
                <a:schemeClr val="lt1"/>
              </a:solidFill>
              <a:latin typeface="Lato"/>
              <a:ea typeface="Lato"/>
              <a:cs typeface="Lato"/>
              <a:sym typeface="Lato"/>
            </a:endParaRPr>
          </a:p>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Million</a:t>
            </a:r>
            <a:endParaRPr b="1" sz="1100">
              <a:solidFill>
                <a:schemeClr val="lt1"/>
              </a:solidFill>
              <a:latin typeface="Lato"/>
              <a:ea typeface="Lato"/>
              <a:cs typeface="Lato"/>
              <a:sym typeface="Lato"/>
            </a:endParaRPr>
          </a:p>
        </p:txBody>
      </p:sp>
      <p:sp>
        <p:nvSpPr>
          <p:cNvPr id="397" name="Google Shape;397;p29"/>
          <p:cNvSpPr txBox="1"/>
          <p:nvPr/>
        </p:nvSpPr>
        <p:spPr>
          <a:xfrm>
            <a:off x="1211675" y="4115855"/>
            <a:ext cx="2008800" cy="54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Percentage of world population at risk of malaria in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p:txBody>
      </p:sp>
      <p:sp>
        <p:nvSpPr>
          <p:cNvPr id="398" name="Google Shape;398;p29"/>
          <p:cNvSpPr/>
          <p:nvPr/>
        </p:nvSpPr>
        <p:spPr>
          <a:xfrm>
            <a:off x="1597242" y="2863919"/>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99" name="Google Shape;399;p29"/>
          <p:cNvSpPr/>
          <p:nvPr/>
        </p:nvSpPr>
        <p:spPr>
          <a:xfrm>
            <a:off x="1658315" y="2926500"/>
            <a:ext cx="1116900" cy="1141500"/>
          </a:xfrm>
          <a:prstGeom prst="ellipse">
            <a:avLst/>
          </a:prstGeom>
          <a:solidFill>
            <a:srgbClr val="CCCCCC"/>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0" name="Google Shape;400;p29"/>
          <p:cNvSpPr/>
          <p:nvPr/>
        </p:nvSpPr>
        <p:spPr>
          <a:xfrm>
            <a:off x="1658315" y="2926500"/>
            <a:ext cx="1116900" cy="1141500"/>
          </a:xfrm>
          <a:prstGeom prst="pie">
            <a:avLst>
              <a:gd fmla="val 16200929" name="adj1"/>
              <a:gd fmla="val 5402172" name="adj2"/>
            </a:avLst>
          </a:prstGeom>
          <a:gradFill>
            <a:gsLst>
              <a:gs pos="0">
                <a:srgbClr val="51AB2A"/>
              </a:gs>
              <a:gs pos="100000">
                <a:srgbClr val="203E13"/>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1" name="Google Shape;401;p29"/>
          <p:cNvSpPr/>
          <p:nvPr/>
        </p:nvSpPr>
        <p:spPr>
          <a:xfrm>
            <a:off x="1817288" y="3089395"/>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02" name="Google Shape;402;p29"/>
          <p:cNvSpPr txBox="1"/>
          <p:nvPr/>
        </p:nvSpPr>
        <p:spPr>
          <a:xfrm>
            <a:off x="1657899" y="3280367"/>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50%</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403" name="Google Shape;403;p29"/>
          <p:cNvSpPr txBox="1"/>
          <p:nvPr/>
        </p:nvSpPr>
        <p:spPr>
          <a:xfrm>
            <a:off x="495300" y="4767750"/>
            <a:ext cx="8648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800">
                <a:solidFill>
                  <a:schemeClr val="lt1"/>
                </a:solidFill>
                <a:latin typeface="Lato"/>
                <a:ea typeface="Lato"/>
                <a:cs typeface="Lato"/>
                <a:sym typeface="Lato"/>
              </a:rPr>
              <a:t>1.  </a:t>
            </a:r>
            <a:r>
              <a:rPr i="1" lang="es" sz="800">
                <a:solidFill>
                  <a:schemeClr val="lt1"/>
                </a:solidFill>
                <a:latin typeface="Lato"/>
                <a:ea typeface="Lato"/>
                <a:cs typeface="Lato"/>
                <a:sym typeface="Lato"/>
              </a:rPr>
              <a:t>Malaria</a:t>
            </a:r>
            <a:r>
              <a:rPr lang="es" sz="800">
                <a:solidFill>
                  <a:schemeClr val="lt1"/>
                </a:solidFill>
                <a:latin typeface="Lato"/>
                <a:ea typeface="Lato"/>
                <a:cs typeface="Lato"/>
                <a:sym typeface="Lato"/>
              </a:rPr>
              <a:t>. World Health Organization.</a:t>
            </a:r>
            <a:r>
              <a:rPr lang="es" sz="800" u="sng">
                <a:solidFill>
                  <a:schemeClr val="accent5"/>
                </a:solidFill>
                <a:latin typeface="Lato"/>
                <a:ea typeface="Lato"/>
                <a:cs typeface="Lato"/>
                <a:sym typeface="Lato"/>
              </a:rPr>
              <a:t> </a:t>
            </a:r>
            <a:r>
              <a:rPr lang="es" sz="800" u="sng">
                <a:solidFill>
                  <a:schemeClr val="accent5"/>
                </a:solidFill>
                <a:latin typeface="Lato"/>
                <a:ea typeface="Lato"/>
                <a:cs typeface="Lato"/>
                <a:sym typeface="Lato"/>
                <a:hlinkClick r:id="rId3">
                  <a:extLst>
                    <a:ext uri="{A12FA001-AC4F-418D-AE19-62706E023703}">
                      <ahyp:hlinkClr val="tx"/>
                    </a:ext>
                  </a:extLst>
                </a:hlinkClick>
              </a:rPr>
              <a:t>https://www.who.int/news-room/fact-sheets/detail/malaria</a:t>
            </a:r>
            <a:endParaRPr sz="800" u="sng">
              <a:solidFill>
                <a:schemeClr val="accent5"/>
              </a:solidFill>
              <a:latin typeface="Lato"/>
              <a:ea typeface="Lato"/>
              <a:cs typeface="Lato"/>
              <a:sym typeface="Lato"/>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0"/>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txBox="1"/>
          <p:nvPr>
            <p:ph type="title"/>
          </p:nvPr>
        </p:nvSpPr>
        <p:spPr>
          <a:xfrm>
            <a:off x="1297500" y="393750"/>
            <a:ext cx="5960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Malaria’s Impact worldwide:</a:t>
            </a:r>
            <a:endParaRPr/>
          </a:p>
          <a:p>
            <a:pPr indent="0" lvl="0" marL="0" rtl="0" algn="l">
              <a:spcBef>
                <a:spcPts val="0"/>
              </a:spcBef>
              <a:spcAft>
                <a:spcPts val="0"/>
              </a:spcAft>
              <a:buNone/>
            </a:pPr>
            <a:r>
              <a:t/>
            </a:r>
            <a:endParaRPr/>
          </a:p>
        </p:txBody>
      </p:sp>
      <p:sp>
        <p:nvSpPr>
          <p:cNvPr id="411" name="Google Shape;411;p30"/>
          <p:cNvSpPr txBox="1"/>
          <p:nvPr/>
        </p:nvSpPr>
        <p:spPr>
          <a:xfrm>
            <a:off x="914400" y="2297050"/>
            <a:ext cx="2466900" cy="5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Left unattended severe illness and death can occur within 24hs.</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p:txBody>
      </p:sp>
      <p:sp>
        <p:nvSpPr>
          <p:cNvPr id="412" name="Google Shape;412;p30"/>
          <p:cNvSpPr/>
          <p:nvPr/>
        </p:nvSpPr>
        <p:spPr>
          <a:xfrm>
            <a:off x="1591417" y="1043087"/>
            <a:ext cx="1237500" cy="127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3" name="Google Shape;413;p30"/>
          <p:cNvSpPr/>
          <p:nvPr/>
        </p:nvSpPr>
        <p:spPr>
          <a:xfrm>
            <a:off x="1652490" y="1105769"/>
            <a:ext cx="1116900" cy="1142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4" name="Google Shape;414;p30"/>
          <p:cNvSpPr/>
          <p:nvPr/>
        </p:nvSpPr>
        <p:spPr>
          <a:xfrm>
            <a:off x="1652490" y="1105769"/>
            <a:ext cx="1116900" cy="11427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5" name="Google Shape;415;p30"/>
          <p:cNvSpPr/>
          <p:nvPr/>
        </p:nvSpPr>
        <p:spPr>
          <a:xfrm>
            <a:off x="1811463" y="1268927"/>
            <a:ext cx="798600" cy="81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6" name="Google Shape;416;p30"/>
          <p:cNvSpPr txBox="1"/>
          <p:nvPr/>
        </p:nvSpPr>
        <p:spPr>
          <a:xfrm>
            <a:off x="1652074" y="1460209"/>
            <a:ext cx="1116900" cy="43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24Hs</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417" name="Google Shape;417;p30"/>
          <p:cNvSpPr txBox="1"/>
          <p:nvPr/>
        </p:nvSpPr>
        <p:spPr>
          <a:xfrm>
            <a:off x="3567600" y="2292781"/>
            <a:ext cx="2008800" cy="54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Estimated Malaria Deaths in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418" name="Google Shape;418;p30"/>
          <p:cNvSpPr/>
          <p:nvPr/>
        </p:nvSpPr>
        <p:spPr>
          <a:xfrm>
            <a:off x="3953167" y="1040845"/>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19" name="Google Shape;419;p30"/>
          <p:cNvSpPr/>
          <p:nvPr/>
        </p:nvSpPr>
        <p:spPr>
          <a:xfrm>
            <a:off x="4014240" y="1103425"/>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0" name="Google Shape;420;p30"/>
          <p:cNvSpPr/>
          <p:nvPr/>
        </p:nvSpPr>
        <p:spPr>
          <a:xfrm>
            <a:off x="4014240" y="1103425"/>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1" name="Google Shape;421;p30"/>
          <p:cNvSpPr/>
          <p:nvPr/>
        </p:nvSpPr>
        <p:spPr>
          <a:xfrm>
            <a:off x="4173213" y="1266320"/>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2" name="Google Shape;422;p30"/>
          <p:cNvSpPr txBox="1"/>
          <p:nvPr/>
        </p:nvSpPr>
        <p:spPr>
          <a:xfrm>
            <a:off x="4013824" y="1457293"/>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627,000</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423" name="Google Shape;423;p30"/>
          <p:cNvSpPr txBox="1"/>
          <p:nvPr/>
        </p:nvSpPr>
        <p:spPr>
          <a:xfrm>
            <a:off x="5926775" y="2294344"/>
            <a:ext cx="2008800" cy="54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Cases of Malaria Worldwide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a:p>
            <a:pPr indent="0" lvl="0" marL="0" rtl="0" algn="ctr">
              <a:lnSpc>
                <a:spcPct val="100000"/>
              </a:lnSpc>
              <a:spcBef>
                <a:spcPts val="1600"/>
              </a:spcBef>
              <a:spcAft>
                <a:spcPts val="0"/>
              </a:spcAft>
              <a:buNone/>
            </a:pPr>
            <a:r>
              <a:t/>
            </a:r>
            <a:endParaRPr sz="11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424" name="Google Shape;424;p30"/>
          <p:cNvSpPr/>
          <p:nvPr/>
        </p:nvSpPr>
        <p:spPr>
          <a:xfrm>
            <a:off x="6312342" y="1042540"/>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5" name="Google Shape;425;p30"/>
          <p:cNvSpPr/>
          <p:nvPr/>
        </p:nvSpPr>
        <p:spPr>
          <a:xfrm>
            <a:off x="6373415" y="1105114"/>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6" name="Google Shape;426;p30"/>
          <p:cNvSpPr/>
          <p:nvPr/>
        </p:nvSpPr>
        <p:spPr>
          <a:xfrm>
            <a:off x="6373415" y="1105114"/>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7" name="Google Shape;427;p30"/>
          <p:cNvSpPr/>
          <p:nvPr/>
        </p:nvSpPr>
        <p:spPr>
          <a:xfrm>
            <a:off x="6532387" y="1267991"/>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28" name="Google Shape;428;p30"/>
          <p:cNvSpPr txBox="1"/>
          <p:nvPr/>
        </p:nvSpPr>
        <p:spPr>
          <a:xfrm>
            <a:off x="6372998" y="1359414"/>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241</a:t>
            </a:r>
            <a:endParaRPr b="1" sz="1100">
              <a:solidFill>
                <a:schemeClr val="lt1"/>
              </a:solidFill>
              <a:latin typeface="Lato"/>
              <a:ea typeface="Lato"/>
              <a:cs typeface="Lato"/>
              <a:sym typeface="Lato"/>
            </a:endParaRPr>
          </a:p>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Million</a:t>
            </a:r>
            <a:endParaRPr b="1" sz="1100">
              <a:solidFill>
                <a:schemeClr val="lt1"/>
              </a:solidFill>
              <a:latin typeface="Lato"/>
              <a:ea typeface="Lato"/>
              <a:cs typeface="Lato"/>
              <a:sym typeface="Lato"/>
            </a:endParaRPr>
          </a:p>
        </p:txBody>
      </p:sp>
      <p:sp>
        <p:nvSpPr>
          <p:cNvPr id="429" name="Google Shape;429;p30"/>
          <p:cNvSpPr txBox="1"/>
          <p:nvPr/>
        </p:nvSpPr>
        <p:spPr>
          <a:xfrm>
            <a:off x="3640550" y="4104374"/>
            <a:ext cx="2008800" cy="54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Percentage of malaria deaths corresponding to the African Region in 2020.</a:t>
            </a:r>
            <a:r>
              <a:rPr lang="es" sz="700">
                <a:solidFill>
                  <a:schemeClr val="lt1"/>
                </a:solidFill>
                <a:latin typeface="Lato"/>
                <a:ea typeface="Lato"/>
                <a:cs typeface="Lato"/>
                <a:sym typeface="Lato"/>
              </a:rPr>
              <a:t>1</a:t>
            </a:r>
            <a:endParaRPr sz="1100">
              <a:solidFill>
                <a:schemeClr val="lt1"/>
              </a:solidFill>
              <a:latin typeface="Lato"/>
              <a:ea typeface="Lato"/>
              <a:cs typeface="Lato"/>
              <a:sym typeface="Lato"/>
            </a:endParaRPr>
          </a:p>
        </p:txBody>
      </p:sp>
      <p:sp>
        <p:nvSpPr>
          <p:cNvPr id="430" name="Google Shape;430;p30"/>
          <p:cNvSpPr/>
          <p:nvPr/>
        </p:nvSpPr>
        <p:spPr>
          <a:xfrm>
            <a:off x="4026117" y="2852569"/>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1" name="Google Shape;431;p30"/>
          <p:cNvSpPr/>
          <p:nvPr/>
        </p:nvSpPr>
        <p:spPr>
          <a:xfrm>
            <a:off x="4087190" y="2915143"/>
            <a:ext cx="1116900" cy="1141500"/>
          </a:xfrm>
          <a:prstGeom prst="ellipse">
            <a:avLst/>
          </a:prstGeom>
          <a:solidFill>
            <a:srgbClr val="CCCCCC"/>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2" name="Google Shape;432;p30"/>
          <p:cNvSpPr/>
          <p:nvPr/>
        </p:nvSpPr>
        <p:spPr>
          <a:xfrm>
            <a:off x="4087190" y="2915143"/>
            <a:ext cx="1116900" cy="1141500"/>
          </a:xfrm>
          <a:prstGeom prst="pie">
            <a:avLst>
              <a:gd fmla="val 16200929" name="adj1"/>
              <a:gd fmla="val 15306420" name="adj2"/>
            </a:avLst>
          </a:prstGeom>
          <a:gradFill>
            <a:gsLst>
              <a:gs pos="0">
                <a:srgbClr val="51AB2A"/>
              </a:gs>
              <a:gs pos="100000">
                <a:srgbClr val="203E13"/>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3" name="Google Shape;433;p30"/>
          <p:cNvSpPr/>
          <p:nvPr/>
        </p:nvSpPr>
        <p:spPr>
          <a:xfrm>
            <a:off x="4246163" y="3078021"/>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4" name="Google Shape;434;p30"/>
          <p:cNvSpPr txBox="1"/>
          <p:nvPr/>
        </p:nvSpPr>
        <p:spPr>
          <a:xfrm>
            <a:off x="4086774" y="3268974"/>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96%</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435" name="Google Shape;435;p30"/>
          <p:cNvSpPr txBox="1"/>
          <p:nvPr/>
        </p:nvSpPr>
        <p:spPr>
          <a:xfrm>
            <a:off x="1211675" y="4115855"/>
            <a:ext cx="2008800" cy="54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Percentage of world population at risk of malaria in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p:txBody>
      </p:sp>
      <p:sp>
        <p:nvSpPr>
          <p:cNvPr id="436" name="Google Shape;436;p30"/>
          <p:cNvSpPr/>
          <p:nvPr/>
        </p:nvSpPr>
        <p:spPr>
          <a:xfrm>
            <a:off x="1597242" y="2863919"/>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7" name="Google Shape;437;p30"/>
          <p:cNvSpPr/>
          <p:nvPr/>
        </p:nvSpPr>
        <p:spPr>
          <a:xfrm>
            <a:off x="1658315" y="2926500"/>
            <a:ext cx="1116900" cy="1141500"/>
          </a:xfrm>
          <a:prstGeom prst="ellipse">
            <a:avLst/>
          </a:prstGeom>
          <a:solidFill>
            <a:srgbClr val="CCCCCC"/>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8" name="Google Shape;438;p30"/>
          <p:cNvSpPr/>
          <p:nvPr/>
        </p:nvSpPr>
        <p:spPr>
          <a:xfrm>
            <a:off x="1658315" y="2926500"/>
            <a:ext cx="1116900" cy="1141500"/>
          </a:xfrm>
          <a:prstGeom prst="pie">
            <a:avLst>
              <a:gd fmla="val 16200929" name="adj1"/>
              <a:gd fmla="val 5402172" name="adj2"/>
            </a:avLst>
          </a:prstGeom>
          <a:gradFill>
            <a:gsLst>
              <a:gs pos="0">
                <a:srgbClr val="51AB2A"/>
              </a:gs>
              <a:gs pos="100000">
                <a:srgbClr val="203E13"/>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9" name="Google Shape;439;p30"/>
          <p:cNvSpPr/>
          <p:nvPr/>
        </p:nvSpPr>
        <p:spPr>
          <a:xfrm>
            <a:off x="1817288" y="3089395"/>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40" name="Google Shape;440;p30"/>
          <p:cNvSpPr txBox="1"/>
          <p:nvPr/>
        </p:nvSpPr>
        <p:spPr>
          <a:xfrm>
            <a:off x="1657899" y="3280367"/>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50%</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441" name="Google Shape;441;p30"/>
          <p:cNvSpPr txBox="1"/>
          <p:nvPr/>
        </p:nvSpPr>
        <p:spPr>
          <a:xfrm>
            <a:off x="495300" y="4767750"/>
            <a:ext cx="8648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800">
                <a:solidFill>
                  <a:schemeClr val="lt1"/>
                </a:solidFill>
                <a:latin typeface="Lato"/>
                <a:ea typeface="Lato"/>
                <a:cs typeface="Lato"/>
                <a:sym typeface="Lato"/>
              </a:rPr>
              <a:t>1.  </a:t>
            </a:r>
            <a:r>
              <a:rPr i="1" lang="es" sz="800">
                <a:solidFill>
                  <a:schemeClr val="lt1"/>
                </a:solidFill>
                <a:latin typeface="Lato"/>
                <a:ea typeface="Lato"/>
                <a:cs typeface="Lato"/>
                <a:sym typeface="Lato"/>
              </a:rPr>
              <a:t>Malaria</a:t>
            </a:r>
            <a:r>
              <a:rPr lang="es" sz="800">
                <a:solidFill>
                  <a:schemeClr val="lt1"/>
                </a:solidFill>
                <a:latin typeface="Lato"/>
                <a:ea typeface="Lato"/>
                <a:cs typeface="Lato"/>
                <a:sym typeface="Lato"/>
              </a:rPr>
              <a:t>. World Health Organization.</a:t>
            </a:r>
            <a:r>
              <a:rPr lang="es" sz="800" u="sng">
                <a:solidFill>
                  <a:schemeClr val="accent5"/>
                </a:solidFill>
                <a:latin typeface="Lato"/>
                <a:ea typeface="Lato"/>
                <a:cs typeface="Lato"/>
                <a:sym typeface="Lato"/>
              </a:rPr>
              <a:t> </a:t>
            </a:r>
            <a:r>
              <a:rPr lang="es" sz="800" u="sng">
                <a:solidFill>
                  <a:schemeClr val="accent5"/>
                </a:solidFill>
                <a:latin typeface="Lato"/>
                <a:ea typeface="Lato"/>
                <a:cs typeface="Lato"/>
                <a:sym typeface="Lato"/>
                <a:hlinkClick r:id="rId3">
                  <a:extLst>
                    <a:ext uri="{A12FA001-AC4F-418D-AE19-62706E023703}">
                      <ahyp:hlinkClr val="tx"/>
                    </a:ext>
                  </a:extLst>
                </a:hlinkClick>
              </a:rPr>
              <a:t>https://www.who.int/news-room/fact-sheets/detail/malaria</a:t>
            </a:r>
            <a:endParaRPr sz="800" u="sng">
              <a:solidFill>
                <a:schemeClr val="accent5"/>
              </a:solidFill>
              <a:latin typeface="Lato"/>
              <a:ea typeface="Lato"/>
              <a:cs typeface="Lato"/>
              <a:sym typeface="Lato"/>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1"/>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txBox="1"/>
          <p:nvPr>
            <p:ph type="title"/>
          </p:nvPr>
        </p:nvSpPr>
        <p:spPr>
          <a:xfrm>
            <a:off x="1297500" y="393750"/>
            <a:ext cx="5960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Malaria’s Impact worldwide:</a:t>
            </a:r>
            <a:endParaRPr/>
          </a:p>
          <a:p>
            <a:pPr indent="0" lvl="0" marL="0" rtl="0" algn="l">
              <a:spcBef>
                <a:spcPts val="0"/>
              </a:spcBef>
              <a:spcAft>
                <a:spcPts val="0"/>
              </a:spcAft>
              <a:buNone/>
            </a:pPr>
            <a:r>
              <a:t/>
            </a:r>
            <a:endParaRPr/>
          </a:p>
        </p:txBody>
      </p:sp>
      <p:sp>
        <p:nvSpPr>
          <p:cNvPr id="449" name="Google Shape;449;p31"/>
          <p:cNvSpPr txBox="1"/>
          <p:nvPr/>
        </p:nvSpPr>
        <p:spPr>
          <a:xfrm>
            <a:off x="914400" y="2297050"/>
            <a:ext cx="2466900" cy="54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Left unattended severe illness and death can occur within 24hs.</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p:txBody>
      </p:sp>
      <p:sp>
        <p:nvSpPr>
          <p:cNvPr id="450" name="Google Shape;450;p31"/>
          <p:cNvSpPr/>
          <p:nvPr/>
        </p:nvSpPr>
        <p:spPr>
          <a:xfrm>
            <a:off x="1591417" y="1043087"/>
            <a:ext cx="1237500" cy="1270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1" name="Google Shape;451;p31"/>
          <p:cNvSpPr/>
          <p:nvPr/>
        </p:nvSpPr>
        <p:spPr>
          <a:xfrm>
            <a:off x="1652490" y="1105769"/>
            <a:ext cx="1116900" cy="1142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2" name="Google Shape;452;p31"/>
          <p:cNvSpPr/>
          <p:nvPr/>
        </p:nvSpPr>
        <p:spPr>
          <a:xfrm>
            <a:off x="1652490" y="1105769"/>
            <a:ext cx="1116900" cy="11427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3" name="Google Shape;453;p31"/>
          <p:cNvSpPr/>
          <p:nvPr/>
        </p:nvSpPr>
        <p:spPr>
          <a:xfrm>
            <a:off x="1811463" y="1268927"/>
            <a:ext cx="798600" cy="81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4" name="Google Shape;454;p31"/>
          <p:cNvSpPr txBox="1"/>
          <p:nvPr/>
        </p:nvSpPr>
        <p:spPr>
          <a:xfrm>
            <a:off x="1652074" y="1460209"/>
            <a:ext cx="1116900" cy="43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24Hs</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455" name="Google Shape;455;p31"/>
          <p:cNvSpPr txBox="1"/>
          <p:nvPr/>
        </p:nvSpPr>
        <p:spPr>
          <a:xfrm>
            <a:off x="3567600" y="2292781"/>
            <a:ext cx="2008800" cy="54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Estimated Malaria Deaths in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456" name="Google Shape;456;p31"/>
          <p:cNvSpPr/>
          <p:nvPr/>
        </p:nvSpPr>
        <p:spPr>
          <a:xfrm>
            <a:off x="3953167" y="1040845"/>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7" name="Google Shape;457;p31"/>
          <p:cNvSpPr/>
          <p:nvPr/>
        </p:nvSpPr>
        <p:spPr>
          <a:xfrm>
            <a:off x="4014240" y="1103425"/>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8" name="Google Shape;458;p31"/>
          <p:cNvSpPr/>
          <p:nvPr/>
        </p:nvSpPr>
        <p:spPr>
          <a:xfrm>
            <a:off x="4014240" y="1103425"/>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59" name="Google Shape;459;p31"/>
          <p:cNvSpPr/>
          <p:nvPr/>
        </p:nvSpPr>
        <p:spPr>
          <a:xfrm>
            <a:off x="4173213" y="1266320"/>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0" name="Google Shape;460;p31"/>
          <p:cNvSpPr txBox="1"/>
          <p:nvPr/>
        </p:nvSpPr>
        <p:spPr>
          <a:xfrm>
            <a:off x="4013824" y="1457293"/>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627,000</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461" name="Google Shape;461;p31"/>
          <p:cNvSpPr txBox="1"/>
          <p:nvPr/>
        </p:nvSpPr>
        <p:spPr>
          <a:xfrm>
            <a:off x="5926775" y="2294344"/>
            <a:ext cx="2008800" cy="54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Cases of Malaria Worldwide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a:p>
            <a:pPr indent="0" lvl="0" marL="0" rtl="0" algn="ctr">
              <a:lnSpc>
                <a:spcPct val="100000"/>
              </a:lnSpc>
              <a:spcBef>
                <a:spcPts val="1600"/>
              </a:spcBef>
              <a:spcAft>
                <a:spcPts val="0"/>
              </a:spcAft>
              <a:buNone/>
            </a:pPr>
            <a:r>
              <a:t/>
            </a:r>
            <a:endParaRPr sz="11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462" name="Google Shape;462;p31"/>
          <p:cNvSpPr/>
          <p:nvPr/>
        </p:nvSpPr>
        <p:spPr>
          <a:xfrm>
            <a:off x="6312342" y="1042540"/>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3" name="Google Shape;463;p31"/>
          <p:cNvSpPr/>
          <p:nvPr/>
        </p:nvSpPr>
        <p:spPr>
          <a:xfrm>
            <a:off x="6373415" y="1105114"/>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4" name="Google Shape;464;p31"/>
          <p:cNvSpPr/>
          <p:nvPr/>
        </p:nvSpPr>
        <p:spPr>
          <a:xfrm>
            <a:off x="6373415" y="1105114"/>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5" name="Google Shape;465;p31"/>
          <p:cNvSpPr/>
          <p:nvPr/>
        </p:nvSpPr>
        <p:spPr>
          <a:xfrm>
            <a:off x="6532387" y="1267991"/>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6" name="Google Shape;466;p31"/>
          <p:cNvSpPr txBox="1"/>
          <p:nvPr/>
        </p:nvSpPr>
        <p:spPr>
          <a:xfrm>
            <a:off x="6372998" y="1359414"/>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241</a:t>
            </a:r>
            <a:endParaRPr b="1" sz="1100">
              <a:solidFill>
                <a:schemeClr val="lt1"/>
              </a:solidFill>
              <a:latin typeface="Lato"/>
              <a:ea typeface="Lato"/>
              <a:cs typeface="Lato"/>
              <a:sym typeface="Lato"/>
            </a:endParaRPr>
          </a:p>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Million</a:t>
            </a:r>
            <a:endParaRPr b="1" sz="1100">
              <a:solidFill>
                <a:schemeClr val="lt1"/>
              </a:solidFill>
              <a:latin typeface="Lato"/>
              <a:ea typeface="Lato"/>
              <a:cs typeface="Lato"/>
              <a:sym typeface="Lato"/>
            </a:endParaRPr>
          </a:p>
        </p:txBody>
      </p:sp>
      <p:sp>
        <p:nvSpPr>
          <p:cNvPr id="467" name="Google Shape;467;p31"/>
          <p:cNvSpPr txBox="1"/>
          <p:nvPr/>
        </p:nvSpPr>
        <p:spPr>
          <a:xfrm>
            <a:off x="3640550" y="4104374"/>
            <a:ext cx="2008800" cy="54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Percentage of malaria deaths corresponding to the African Region in 2020.</a:t>
            </a:r>
            <a:r>
              <a:rPr lang="es" sz="700">
                <a:solidFill>
                  <a:schemeClr val="lt1"/>
                </a:solidFill>
                <a:latin typeface="Lato"/>
                <a:ea typeface="Lato"/>
                <a:cs typeface="Lato"/>
                <a:sym typeface="Lato"/>
              </a:rPr>
              <a:t>1</a:t>
            </a:r>
            <a:endParaRPr sz="1100">
              <a:solidFill>
                <a:schemeClr val="lt1"/>
              </a:solidFill>
              <a:latin typeface="Lato"/>
              <a:ea typeface="Lato"/>
              <a:cs typeface="Lato"/>
              <a:sym typeface="Lato"/>
            </a:endParaRPr>
          </a:p>
        </p:txBody>
      </p:sp>
      <p:sp>
        <p:nvSpPr>
          <p:cNvPr id="468" name="Google Shape;468;p31"/>
          <p:cNvSpPr/>
          <p:nvPr/>
        </p:nvSpPr>
        <p:spPr>
          <a:xfrm>
            <a:off x="4026117" y="2852569"/>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69" name="Google Shape;469;p31"/>
          <p:cNvSpPr/>
          <p:nvPr/>
        </p:nvSpPr>
        <p:spPr>
          <a:xfrm>
            <a:off x="4087190" y="2915143"/>
            <a:ext cx="1116900" cy="1141500"/>
          </a:xfrm>
          <a:prstGeom prst="ellipse">
            <a:avLst/>
          </a:prstGeom>
          <a:solidFill>
            <a:srgbClr val="CCCCCC"/>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0" name="Google Shape;470;p31"/>
          <p:cNvSpPr/>
          <p:nvPr/>
        </p:nvSpPr>
        <p:spPr>
          <a:xfrm>
            <a:off x="4087190" y="2915143"/>
            <a:ext cx="1116900" cy="1141500"/>
          </a:xfrm>
          <a:prstGeom prst="pie">
            <a:avLst>
              <a:gd fmla="val 16200929" name="adj1"/>
              <a:gd fmla="val 15306420" name="adj2"/>
            </a:avLst>
          </a:prstGeom>
          <a:gradFill>
            <a:gsLst>
              <a:gs pos="0">
                <a:srgbClr val="51AB2A"/>
              </a:gs>
              <a:gs pos="100000">
                <a:srgbClr val="203E13"/>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1" name="Google Shape;471;p31"/>
          <p:cNvSpPr/>
          <p:nvPr/>
        </p:nvSpPr>
        <p:spPr>
          <a:xfrm>
            <a:off x="4246163" y="3078021"/>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2" name="Google Shape;472;p31"/>
          <p:cNvSpPr txBox="1"/>
          <p:nvPr/>
        </p:nvSpPr>
        <p:spPr>
          <a:xfrm>
            <a:off x="4086774" y="3268974"/>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96%</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473" name="Google Shape;473;p31"/>
          <p:cNvSpPr txBox="1"/>
          <p:nvPr/>
        </p:nvSpPr>
        <p:spPr>
          <a:xfrm>
            <a:off x="1211675" y="4115855"/>
            <a:ext cx="2008800" cy="54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 sz="1100">
                <a:solidFill>
                  <a:schemeClr val="lt1"/>
                </a:solidFill>
                <a:latin typeface="Lato"/>
                <a:ea typeface="Lato"/>
                <a:cs typeface="Lato"/>
                <a:sym typeface="Lato"/>
              </a:rPr>
              <a:t>Percentage of world population at risk of malaria in 2020. </a:t>
            </a:r>
            <a:r>
              <a:rPr lang="es" sz="700">
                <a:solidFill>
                  <a:schemeClr val="lt1"/>
                </a:solidFill>
                <a:latin typeface="Lato"/>
                <a:ea typeface="Lato"/>
                <a:cs typeface="Lato"/>
                <a:sym typeface="Lato"/>
              </a:rPr>
              <a:t>1</a:t>
            </a:r>
            <a:endParaRPr sz="700">
              <a:solidFill>
                <a:schemeClr val="lt1"/>
              </a:solidFill>
              <a:latin typeface="Lato"/>
              <a:ea typeface="Lato"/>
              <a:cs typeface="Lato"/>
              <a:sym typeface="Lato"/>
            </a:endParaRPr>
          </a:p>
        </p:txBody>
      </p:sp>
      <p:sp>
        <p:nvSpPr>
          <p:cNvPr id="474" name="Google Shape;474;p31"/>
          <p:cNvSpPr/>
          <p:nvPr/>
        </p:nvSpPr>
        <p:spPr>
          <a:xfrm>
            <a:off x="1597242" y="2863919"/>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5" name="Google Shape;475;p31"/>
          <p:cNvSpPr/>
          <p:nvPr/>
        </p:nvSpPr>
        <p:spPr>
          <a:xfrm>
            <a:off x="1658315" y="2926500"/>
            <a:ext cx="1116900" cy="1141500"/>
          </a:xfrm>
          <a:prstGeom prst="ellipse">
            <a:avLst/>
          </a:prstGeom>
          <a:solidFill>
            <a:srgbClr val="CCCCCC"/>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6" name="Google Shape;476;p31"/>
          <p:cNvSpPr/>
          <p:nvPr/>
        </p:nvSpPr>
        <p:spPr>
          <a:xfrm>
            <a:off x="1658315" y="2926500"/>
            <a:ext cx="1116900" cy="1141500"/>
          </a:xfrm>
          <a:prstGeom prst="pie">
            <a:avLst>
              <a:gd fmla="val 16200929" name="adj1"/>
              <a:gd fmla="val 5402172" name="adj2"/>
            </a:avLst>
          </a:prstGeom>
          <a:gradFill>
            <a:gsLst>
              <a:gs pos="0">
                <a:srgbClr val="51AB2A"/>
              </a:gs>
              <a:gs pos="100000">
                <a:srgbClr val="203E13"/>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7" name="Google Shape;477;p31"/>
          <p:cNvSpPr/>
          <p:nvPr/>
        </p:nvSpPr>
        <p:spPr>
          <a:xfrm>
            <a:off x="1817288" y="3089395"/>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78" name="Google Shape;478;p31"/>
          <p:cNvSpPr txBox="1"/>
          <p:nvPr/>
        </p:nvSpPr>
        <p:spPr>
          <a:xfrm>
            <a:off x="1657899" y="3280367"/>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200">
                <a:solidFill>
                  <a:schemeClr val="lt1"/>
                </a:solidFill>
                <a:latin typeface="Lato"/>
                <a:ea typeface="Lato"/>
                <a:cs typeface="Lato"/>
                <a:sym typeface="Lato"/>
              </a:rPr>
              <a:t>50%</a:t>
            </a:r>
            <a:endParaRPr b="1" sz="1200">
              <a:solidFill>
                <a:schemeClr val="lt1"/>
              </a:solidFill>
              <a:latin typeface="Lato"/>
              <a:ea typeface="Lato"/>
              <a:cs typeface="Lato"/>
              <a:sym typeface="Lato"/>
            </a:endParaRPr>
          </a:p>
          <a:p>
            <a:pPr indent="0" lvl="0" marL="0" rtl="0" algn="ctr">
              <a:spcBef>
                <a:spcPts val="0"/>
              </a:spcBef>
              <a:spcAft>
                <a:spcPts val="0"/>
              </a:spcAft>
              <a:buNone/>
            </a:pPr>
            <a:r>
              <a:t/>
            </a:r>
            <a:endParaRPr b="1" sz="1200">
              <a:solidFill>
                <a:schemeClr val="lt1"/>
              </a:solidFill>
              <a:latin typeface="Lato"/>
              <a:ea typeface="Lato"/>
              <a:cs typeface="Lato"/>
              <a:sym typeface="Lato"/>
            </a:endParaRPr>
          </a:p>
        </p:txBody>
      </p:sp>
      <p:sp>
        <p:nvSpPr>
          <p:cNvPr id="479" name="Google Shape;479;p31"/>
          <p:cNvSpPr txBox="1"/>
          <p:nvPr/>
        </p:nvSpPr>
        <p:spPr>
          <a:xfrm>
            <a:off x="5993225" y="4104369"/>
            <a:ext cx="2008800" cy="54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 sz="1100">
                <a:solidFill>
                  <a:schemeClr val="lt1"/>
                </a:solidFill>
                <a:latin typeface="Lato"/>
                <a:ea typeface="Lato"/>
                <a:cs typeface="Lato"/>
                <a:sym typeface="Lato"/>
              </a:rPr>
              <a:t>Estimated malaria direct costs per year.</a:t>
            </a:r>
            <a:r>
              <a:rPr lang="es" sz="700">
                <a:solidFill>
                  <a:schemeClr val="lt1"/>
                </a:solidFill>
                <a:latin typeface="Lato"/>
                <a:ea typeface="Lato"/>
                <a:cs typeface="Lato"/>
                <a:sym typeface="Lato"/>
              </a:rPr>
              <a:t>2</a:t>
            </a:r>
            <a:endParaRPr sz="1100">
              <a:solidFill>
                <a:schemeClr val="lt1"/>
              </a:solidFill>
              <a:latin typeface="Lato"/>
              <a:ea typeface="Lato"/>
              <a:cs typeface="Lato"/>
              <a:sym typeface="Lato"/>
            </a:endParaRPr>
          </a:p>
          <a:p>
            <a:pPr indent="0" lvl="0" marL="0" rtl="0" algn="ctr">
              <a:lnSpc>
                <a:spcPct val="100000"/>
              </a:lnSpc>
              <a:spcBef>
                <a:spcPts val="1600"/>
              </a:spcBef>
              <a:spcAft>
                <a:spcPts val="0"/>
              </a:spcAft>
              <a:buNone/>
            </a:pPr>
            <a:r>
              <a:t/>
            </a:r>
            <a:endParaRPr sz="1100">
              <a:solidFill>
                <a:schemeClr val="lt1"/>
              </a:solidFill>
              <a:latin typeface="Lato"/>
              <a:ea typeface="Lato"/>
              <a:cs typeface="Lato"/>
              <a:sym typeface="Lato"/>
            </a:endParaRPr>
          </a:p>
          <a:p>
            <a:pPr indent="0" lvl="0" marL="0" rtl="0" algn="ctr">
              <a:lnSpc>
                <a:spcPct val="100000"/>
              </a:lnSpc>
              <a:spcBef>
                <a:spcPts val="1600"/>
              </a:spcBef>
              <a:spcAft>
                <a:spcPts val="1600"/>
              </a:spcAft>
              <a:buNone/>
            </a:pPr>
            <a:r>
              <a:t/>
            </a:r>
            <a:endParaRPr sz="1100">
              <a:solidFill>
                <a:schemeClr val="lt1"/>
              </a:solidFill>
              <a:latin typeface="Lato"/>
              <a:ea typeface="Lato"/>
              <a:cs typeface="Lato"/>
              <a:sym typeface="Lato"/>
            </a:endParaRPr>
          </a:p>
        </p:txBody>
      </p:sp>
      <p:sp>
        <p:nvSpPr>
          <p:cNvPr id="480" name="Google Shape;480;p31"/>
          <p:cNvSpPr/>
          <p:nvPr/>
        </p:nvSpPr>
        <p:spPr>
          <a:xfrm>
            <a:off x="6378792" y="2852565"/>
            <a:ext cx="1237500" cy="1268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1" name="Google Shape;481;p31"/>
          <p:cNvSpPr/>
          <p:nvPr/>
        </p:nvSpPr>
        <p:spPr>
          <a:xfrm>
            <a:off x="6439865" y="2915139"/>
            <a:ext cx="1116900" cy="1141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2" name="Google Shape;482;p31"/>
          <p:cNvSpPr/>
          <p:nvPr/>
        </p:nvSpPr>
        <p:spPr>
          <a:xfrm>
            <a:off x="6439865" y="2915139"/>
            <a:ext cx="1116900" cy="1141500"/>
          </a:xfrm>
          <a:prstGeom prst="pie">
            <a:avLst>
              <a:gd fmla="val 16200929"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3" name="Google Shape;483;p31"/>
          <p:cNvSpPr/>
          <p:nvPr/>
        </p:nvSpPr>
        <p:spPr>
          <a:xfrm>
            <a:off x="6598837" y="3078016"/>
            <a:ext cx="798600" cy="816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84" name="Google Shape;484;p31"/>
          <p:cNvSpPr txBox="1"/>
          <p:nvPr/>
        </p:nvSpPr>
        <p:spPr>
          <a:xfrm>
            <a:off x="6439448" y="3169439"/>
            <a:ext cx="1116900" cy="43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12</a:t>
            </a:r>
            <a:endParaRPr b="1" sz="1100">
              <a:solidFill>
                <a:schemeClr val="lt1"/>
              </a:solidFill>
              <a:latin typeface="Lato"/>
              <a:ea typeface="Lato"/>
              <a:cs typeface="Lato"/>
              <a:sym typeface="Lato"/>
            </a:endParaRPr>
          </a:p>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Billion</a:t>
            </a:r>
            <a:endParaRPr b="1" sz="1100">
              <a:solidFill>
                <a:schemeClr val="lt1"/>
              </a:solidFill>
              <a:latin typeface="Lato"/>
              <a:ea typeface="Lato"/>
              <a:cs typeface="Lato"/>
              <a:sym typeface="Lato"/>
            </a:endParaRPr>
          </a:p>
          <a:p>
            <a:pPr indent="0" lvl="0" marL="0" rtl="0" algn="ctr">
              <a:lnSpc>
                <a:spcPct val="100000"/>
              </a:lnSpc>
              <a:spcBef>
                <a:spcPts val="0"/>
              </a:spcBef>
              <a:spcAft>
                <a:spcPts val="0"/>
              </a:spcAft>
              <a:buNone/>
            </a:pPr>
            <a:r>
              <a:rPr b="1" lang="es" sz="1100">
                <a:solidFill>
                  <a:schemeClr val="lt1"/>
                </a:solidFill>
                <a:latin typeface="Lato"/>
                <a:ea typeface="Lato"/>
                <a:cs typeface="Lato"/>
                <a:sym typeface="Lato"/>
              </a:rPr>
              <a:t>USD</a:t>
            </a:r>
            <a:endParaRPr b="1" sz="1100">
              <a:solidFill>
                <a:schemeClr val="lt1"/>
              </a:solidFill>
              <a:latin typeface="Lato"/>
              <a:ea typeface="Lato"/>
              <a:cs typeface="Lato"/>
              <a:sym typeface="Lato"/>
            </a:endParaRPr>
          </a:p>
        </p:txBody>
      </p:sp>
      <p:sp>
        <p:nvSpPr>
          <p:cNvPr id="485" name="Google Shape;485;p31"/>
          <p:cNvSpPr txBox="1"/>
          <p:nvPr/>
        </p:nvSpPr>
        <p:spPr>
          <a:xfrm>
            <a:off x="495300" y="4767750"/>
            <a:ext cx="8648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800">
                <a:solidFill>
                  <a:schemeClr val="lt1"/>
                </a:solidFill>
                <a:latin typeface="Lato"/>
                <a:ea typeface="Lato"/>
                <a:cs typeface="Lato"/>
                <a:sym typeface="Lato"/>
              </a:rPr>
              <a:t>1.  </a:t>
            </a:r>
            <a:r>
              <a:rPr i="1" lang="es" sz="800">
                <a:solidFill>
                  <a:schemeClr val="lt1"/>
                </a:solidFill>
                <a:latin typeface="Lato"/>
                <a:ea typeface="Lato"/>
                <a:cs typeface="Lato"/>
                <a:sym typeface="Lato"/>
              </a:rPr>
              <a:t>Malaria</a:t>
            </a:r>
            <a:r>
              <a:rPr lang="es" sz="800">
                <a:solidFill>
                  <a:schemeClr val="lt1"/>
                </a:solidFill>
                <a:latin typeface="Lato"/>
                <a:ea typeface="Lato"/>
                <a:cs typeface="Lato"/>
                <a:sym typeface="Lato"/>
              </a:rPr>
              <a:t>. World Health Organization.</a:t>
            </a:r>
            <a:r>
              <a:rPr lang="es" sz="800" u="sng">
                <a:solidFill>
                  <a:schemeClr val="accent5"/>
                </a:solidFill>
                <a:latin typeface="Lato"/>
                <a:ea typeface="Lato"/>
                <a:cs typeface="Lato"/>
                <a:sym typeface="Lato"/>
              </a:rPr>
              <a:t> </a:t>
            </a:r>
            <a:r>
              <a:rPr lang="es" sz="800" u="sng">
                <a:solidFill>
                  <a:schemeClr val="accent5"/>
                </a:solidFill>
                <a:latin typeface="Lato"/>
                <a:ea typeface="Lato"/>
                <a:cs typeface="Lato"/>
                <a:sym typeface="Lato"/>
                <a:hlinkClick r:id="rId3">
                  <a:extLst>
                    <a:ext uri="{A12FA001-AC4F-418D-AE19-62706E023703}">
                      <ahyp:hlinkClr val="tx"/>
                    </a:ext>
                  </a:extLst>
                </a:hlinkClick>
              </a:rPr>
              <a:t>https://www.who.int/news-room/fact-sheets/detail/malaria</a:t>
            </a:r>
            <a:endParaRPr sz="800" u="sng">
              <a:solidFill>
                <a:schemeClr val="accent5"/>
              </a:solidFill>
              <a:latin typeface="Lato"/>
              <a:ea typeface="Lato"/>
              <a:cs typeface="Lato"/>
              <a:sym typeface="Lato"/>
            </a:endParaRPr>
          </a:p>
          <a:p>
            <a:pPr indent="0" lvl="0" marL="0" rtl="0" algn="l">
              <a:lnSpc>
                <a:spcPct val="100000"/>
              </a:lnSpc>
              <a:spcBef>
                <a:spcPts val="0"/>
              </a:spcBef>
              <a:spcAft>
                <a:spcPts val="0"/>
              </a:spcAft>
              <a:buNone/>
            </a:pPr>
            <a:r>
              <a:rPr lang="es" sz="800">
                <a:solidFill>
                  <a:schemeClr val="lt1"/>
                </a:solidFill>
                <a:latin typeface="Lato"/>
                <a:ea typeface="Lato"/>
                <a:cs typeface="Lato"/>
                <a:sym typeface="Lato"/>
              </a:rPr>
              <a:t>2.  Malaria’s Impact Worldwide . Centers for Desease Control and Prevention (CDC): </a:t>
            </a:r>
            <a:r>
              <a:rPr lang="es" sz="800" u="sng">
                <a:solidFill>
                  <a:schemeClr val="accent5"/>
                </a:solidFill>
                <a:latin typeface="Lato"/>
                <a:ea typeface="Lato"/>
                <a:cs typeface="Lato"/>
                <a:sym typeface="Lato"/>
                <a:hlinkClick r:id="rId4">
                  <a:extLst>
                    <a:ext uri="{A12FA001-AC4F-418D-AE19-62706E023703}">
                      <ahyp:hlinkClr val="tx"/>
                    </a:ext>
                  </a:extLst>
                </a:hlinkClick>
              </a:rPr>
              <a:t>https://www.cdc.gov/malaria/diagnosis_treatment/diagnostic_tools.html#tabs-1-1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2"/>
          <p:cNvSpPr txBox="1"/>
          <p:nvPr>
            <p:ph type="title"/>
          </p:nvPr>
        </p:nvSpPr>
        <p:spPr>
          <a:xfrm>
            <a:off x="1135575" y="572700"/>
            <a:ext cx="3045900" cy="5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Solution Design:</a:t>
            </a:r>
            <a:endParaRPr/>
          </a:p>
          <a:p>
            <a:pPr indent="0" lvl="0" marL="0" rtl="0" algn="l">
              <a:spcBef>
                <a:spcPts val="0"/>
              </a:spcBef>
              <a:spcAft>
                <a:spcPts val="0"/>
              </a:spcAft>
              <a:buNone/>
            </a:pPr>
            <a:r>
              <a:t/>
            </a:r>
            <a:endParaRPr sz="1400"/>
          </a:p>
        </p:txBody>
      </p:sp>
      <p:sp>
        <p:nvSpPr>
          <p:cNvPr id="491" name="Google Shape;491;p32"/>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32"/>
          <p:cNvPicPr preferRelativeResize="0"/>
          <p:nvPr/>
        </p:nvPicPr>
        <p:blipFill rotWithShape="1">
          <a:blip r:embed="rId3">
            <a:alphaModFix/>
          </a:blip>
          <a:srcRect b="16520" l="6369" r="6369" t="6133"/>
          <a:stretch/>
        </p:blipFill>
        <p:spPr>
          <a:xfrm>
            <a:off x="659646" y="2989561"/>
            <a:ext cx="506361" cy="509725"/>
          </a:xfrm>
          <a:prstGeom prst="rect">
            <a:avLst/>
          </a:prstGeom>
          <a:noFill/>
          <a:ln>
            <a:noFill/>
          </a:ln>
        </p:spPr>
      </p:pic>
      <p:pic>
        <p:nvPicPr>
          <p:cNvPr id="494" name="Google Shape;494;p32"/>
          <p:cNvPicPr preferRelativeResize="0"/>
          <p:nvPr/>
        </p:nvPicPr>
        <p:blipFill rotWithShape="1">
          <a:blip r:embed="rId4">
            <a:alphaModFix/>
          </a:blip>
          <a:srcRect b="17345" l="7216" r="5523" t="2902"/>
          <a:stretch/>
        </p:blipFill>
        <p:spPr>
          <a:xfrm>
            <a:off x="659650" y="3638988"/>
            <a:ext cx="506350" cy="506259"/>
          </a:xfrm>
          <a:prstGeom prst="rect">
            <a:avLst/>
          </a:prstGeom>
          <a:noFill/>
          <a:ln>
            <a:noFill/>
          </a:ln>
        </p:spPr>
      </p:pic>
      <p:sp>
        <p:nvSpPr>
          <p:cNvPr id="495" name="Google Shape;495;p32"/>
          <p:cNvSpPr/>
          <p:nvPr/>
        </p:nvSpPr>
        <p:spPr>
          <a:xfrm>
            <a:off x="1807400" y="3153025"/>
            <a:ext cx="1409700" cy="628800"/>
          </a:xfrm>
          <a:prstGeom prst="rightArrow">
            <a:avLst>
              <a:gd fmla="val 50000" name="adj1"/>
              <a:gd fmla="val 50000" name="adj2"/>
            </a:avLst>
          </a:prstGeom>
          <a:gradFill>
            <a:gsLst>
              <a:gs pos="0">
                <a:srgbClr val="51AB2A"/>
              </a:gs>
              <a:gs pos="100000">
                <a:srgbClr val="203E1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txBox="1"/>
          <p:nvPr/>
        </p:nvSpPr>
        <p:spPr>
          <a:xfrm>
            <a:off x="1807400" y="3267325"/>
            <a:ext cx="125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Input images</a:t>
            </a:r>
            <a:endParaRPr>
              <a:solidFill>
                <a:schemeClr val="lt1"/>
              </a:solidFill>
              <a:latin typeface="Lato"/>
              <a:ea typeface="Lato"/>
              <a:cs typeface="Lato"/>
              <a:sym typeface="Lato"/>
            </a:endParaRPr>
          </a:p>
        </p:txBody>
      </p:sp>
      <p:sp>
        <p:nvSpPr>
          <p:cNvPr id="497" name="Google Shape;497;p32"/>
          <p:cNvSpPr/>
          <p:nvPr/>
        </p:nvSpPr>
        <p:spPr>
          <a:xfrm>
            <a:off x="5160200" y="3153025"/>
            <a:ext cx="1409700" cy="628800"/>
          </a:xfrm>
          <a:prstGeom prst="rightArrow">
            <a:avLst>
              <a:gd fmla="val 50000" name="adj1"/>
              <a:gd fmla="val 50000" name="adj2"/>
            </a:avLst>
          </a:prstGeom>
          <a:gradFill>
            <a:gsLst>
              <a:gs pos="0">
                <a:srgbClr val="51AB2A"/>
              </a:gs>
              <a:gs pos="100000">
                <a:srgbClr val="203E1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txBox="1"/>
          <p:nvPr/>
        </p:nvSpPr>
        <p:spPr>
          <a:xfrm>
            <a:off x="5160200" y="3267325"/>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Labeled output</a:t>
            </a:r>
            <a:endParaRPr>
              <a:solidFill>
                <a:schemeClr val="lt1"/>
              </a:solidFill>
              <a:latin typeface="Lato"/>
              <a:ea typeface="Lato"/>
              <a:cs typeface="Lato"/>
              <a:sym typeface="Lato"/>
            </a:endParaRPr>
          </a:p>
        </p:txBody>
      </p:sp>
      <p:sp>
        <p:nvSpPr>
          <p:cNvPr id="499" name="Google Shape;499;p32"/>
          <p:cNvSpPr/>
          <p:nvPr/>
        </p:nvSpPr>
        <p:spPr>
          <a:xfrm>
            <a:off x="3421850" y="3059650"/>
            <a:ext cx="1533600" cy="762000"/>
          </a:xfrm>
          <a:prstGeom prst="cube">
            <a:avLst>
              <a:gd fmla="val 25000"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txBox="1"/>
          <p:nvPr/>
        </p:nvSpPr>
        <p:spPr>
          <a:xfrm>
            <a:off x="3440900" y="3259600"/>
            <a:ext cx="131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Lato"/>
                <a:ea typeface="Lato"/>
                <a:cs typeface="Lato"/>
                <a:sym typeface="Lato"/>
              </a:rPr>
              <a:t>ClassificationModel</a:t>
            </a:r>
            <a:endParaRPr>
              <a:latin typeface="Lato"/>
              <a:ea typeface="Lato"/>
              <a:cs typeface="Lato"/>
              <a:sym typeface="Lato"/>
            </a:endParaRPr>
          </a:p>
        </p:txBody>
      </p:sp>
      <p:pic>
        <p:nvPicPr>
          <p:cNvPr id="501" name="Google Shape;501;p32"/>
          <p:cNvPicPr preferRelativeResize="0"/>
          <p:nvPr/>
        </p:nvPicPr>
        <p:blipFill rotWithShape="1">
          <a:blip r:embed="rId3">
            <a:alphaModFix/>
          </a:blip>
          <a:srcRect b="16520" l="6369" r="6369" t="6133"/>
          <a:stretch/>
        </p:blipFill>
        <p:spPr>
          <a:xfrm>
            <a:off x="6812796" y="2889586"/>
            <a:ext cx="506361" cy="509725"/>
          </a:xfrm>
          <a:prstGeom prst="rect">
            <a:avLst/>
          </a:prstGeom>
          <a:noFill/>
          <a:ln>
            <a:noFill/>
          </a:ln>
        </p:spPr>
      </p:pic>
      <p:pic>
        <p:nvPicPr>
          <p:cNvPr id="502" name="Google Shape;502;p32"/>
          <p:cNvPicPr preferRelativeResize="0"/>
          <p:nvPr/>
        </p:nvPicPr>
        <p:blipFill rotWithShape="1">
          <a:blip r:embed="rId4">
            <a:alphaModFix/>
          </a:blip>
          <a:srcRect b="17345" l="7216" r="5523" t="2902"/>
          <a:stretch/>
        </p:blipFill>
        <p:spPr>
          <a:xfrm>
            <a:off x="6812800" y="3539013"/>
            <a:ext cx="506350" cy="506259"/>
          </a:xfrm>
          <a:prstGeom prst="rect">
            <a:avLst/>
          </a:prstGeom>
          <a:noFill/>
          <a:ln>
            <a:noFill/>
          </a:ln>
        </p:spPr>
      </p:pic>
      <p:sp>
        <p:nvSpPr>
          <p:cNvPr id="503" name="Google Shape;503;p32"/>
          <p:cNvSpPr txBox="1"/>
          <p:nvPr/>
        </p:nvSpPr>
        <p:spPr>
          <a:xfrm>
            <a:off x="7319150" y="2944350"/>
            <a:ext cx="11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Uninfected</a:t>
            </a:r>
            <a:endParaRPr>
              <a:solidFill>
                <a:schemeClr val="lt1"/>
              </a:solidFill>
              <a:latin typeface="Lato"/>
              <a:ea typeface="Lato"/>
              <a:cs typeface="Lato"/>
              <a:sym typeface="Lato"/>
            </a:endParaRPr>
          </a:p>
        </p:txBody>
      </p:sp>
      <p:sp>
        <p:nvSpPr>
          <p:cNvPr id="504" name="Google Shape;504;p32"/>
          <p:cNvSpPr txBox="1"/>
          <p:nvPr/>
        </p:nvSpPr>
        <p:spPr>
          <a:xfrm>
            <a:off x="7319150" y="3592050"/>
            <a:ext cx="11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Parasitized</a:t>
            </a:r>
            <a:endParaRPr>
              <a:solidFill>
                <a:schemeClr val="lt1"/>
              </a:solidFill>
              <a:latin typeface="Lato"/>
              <a:ea typeface="Lato"/>
              <a:cs typeface="Lato"/>
              <a:sym typeface="Lato"/>
            </a:endParaRPr>
          </a:p>
        </p:txBody>
      </p:sp>
      <p:pic>
        <p:nvPicPr>
          <p:cNvPr id="505" name="Google Shape;505;p32"/>
          <p:cNvPicPr preferRelativeResize="0"/>
          <p:nvPr/>
        </p:nvPicPr>
        <p:blipFill>
          <a:blip r:embed="rId5">
            <a:alphaModFix/>
          </a:blip>
          <a:stretch>
            <a:fillRect/>
          </a:stretch>
        </p:blipFill>
        <p:spPr>
          <a:xfrm>
            <a:off x="777828" y="1571623"/>
            <a:ext cx="977053" cy="935475"/>
          </a:xfrm>
          <a:prstGeom prst="rect">
            <a:avLst/>
          </a:prstGeom>
          <a:noFill/>
          <a:ln>
            <a:noFill/>
          </a:ln>
        </p:spPr>
      </p:pic>
      <p:sp>
        <p:nvSpPr>
          <p:cNvPr id="506" name="Google Shape;506;p32"/>
          <p:cNvSpPr txBox="1"/>
          <p:nvPr/>
        </p:nvSpPr>
        <p:spPr>
          <a:xfrm>
            <a:off x="1800225" y="1571625"/>
            <a:ext cx="140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Sample collection</a:t>
            </a:r>
            <a:endParaRPr>
              <a:solidFill>
                <a:schemeClr val="lt1"/>
              </a:solidFill>
              <a:latin typeface="Lato"/>
              <a:ea typeface="Lato"/>
              <a:cs typeface="Lato"/>
              <a:sym typeface="Lato"/>
            </a:endParaRPr>
          </a:p>
        </p:txBody>
      </p:sp>
      <p:sp>
        <p:nvSpPr>
          <p:cNvPr id="507" name="Google Shape;507;p32"/>
          <p:cNvSpPr txBox="1"/>
          <p:nvPr/>
        </p:nvSpPr>
        <p:spPr>
          <a:xfrm>
            <a:off x="7408075" y="1706613"/>
            <a:ext cx="140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Microscopic Image obtention</a:t>
            </a:r>
            <a:endParaRPr>
              <a:solidFill>
                <a:schemeClr val="lt1"/>
              </a:solidFill>
              <a:latin typeface="Lato"/>
              <a:ea typeface="Lato"/>
              <a:cs typeface="Lato"/>
              <a:sym typeface="Lato"/>
            </a:endParaRPr>
          </a:p>
        </p:txBody>
      </p:sp>
      <p:pic>
        <p:nvPicPr>
          <p:cNvPr id="508" name="Google Shape;508;p32"/>
          <p:cNvPicPr preferRelativeResize="0"/>
          <p:nvPr/>
        </p:nvPicPr>
        <p:blipFill>
          <a:blip r:embed="rId6">
            <a:alphaModFix/>
          </a:blip>
          <a:stretch>
            <a:fillRect/>
          </a:stretch>
        </p:blipFill>
        <p:spPr>
          <a:xfrm>
            <a:off x="3283425" y="1571625"/>
            <a:ext cx="1555289" cy="935475"/>
          </a:xfrm>
          <a:prstGeom prst="rect">
            <a:avLst/>
          </a:prstGeom>
          <a:noFill/>
          <a:ln>
            <a:noFill/>
          </a:ln>
        </p:spPr>
      </p:pic>
      <p:sp>
        <p:nvSpPr>
          <p:cNvPr id="509" name="Google Shape;509;p32"/>
          <p:cNvSpPr txBox="1"/>
          <p:nvPr/>
        </p:nvSpPr>
        <p:spPr>
          <a:xfrm>
            <a:off x="4881375" y="1571613"/>
            <a:ext cx="140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Sample preparation and staining</a:t>
            </a:r>
            <a:endParaRPr>
              <a:solidFill>
                <a:schemeClr val="lt1"/>
              </a:solidFill>
              <a:latin typeface="Lato"/>
              <a:ea typeface="Lato"/>
              <a:cs typeface="Lato"/>
              <a:sym typeface="Lato"/>
            </a:endParaRPr>
          </a:p>
        </p:txBody>
      </p:sp>
      <p:pic>
        <p:nvPicPr>
          <p:cNvPr id="510" name="Google Shape;510;p32"/>
          <p:cNvPicPr preferRelativeResize="0"/>
          <p:nvPr/>
        </p:nvPicPr>
        <p:blipFill>
          <a:blip r:embed="rId7">
            <a:alphaModFix/>
          </a:blip>
          <a:stretch>
            <a:fillRect/>
          </a:stretch>
        </p:blipFill>
        <p:spPr>
          <a:xfrm>
            <a:off x="6367275" y="1547613"/>
            <a:ext cx="977050" cy="983492"/>
          </a:xfrm>
          <a:prstGeom prst="rect">
            <a:avLst/>
          </a:prstGeom>
          <a:noFill/>
          <a:ln>
            <a:noFill/>
          </a:ln>
        </p:spPr>
      </p:pic>
      <p:sp>
        <p:nvSpPr>
          <p:cNvPr id="511" name="Google Shape;511;p32"/>
          <p:cNvSpPr txBox="1"/>
          <p:nvPr/>
        </p:nvSpPr>
        <p:spPr>
          <a:xfrm>
            <a:off x="4108700" y="4258938"/>
            <a:ext cx="140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Treatment if necessary</a:t>
            </a:r>
            <a:endParaRPr>
              <a:solidFill>
                <a:schemeClr val="lt1"/>
              </a:solidFill>
              <a:latin typeface="Lato"/>
              <a:ea typeface="Lato"/>
              <a:cs typeface="Lato"/>
              <a:sym typeface="Lato"/>
            </a:endParaRPr>
          </a:p>
        </p:txBody>
      </p:sp>
      <p:pic>
        <p:nvPicPr>
          <p:cNvPr id="512" name="Google Shape;512;p32"/>
          <p:cNvPicPr preferRelativeResize="0"/>
          <p:nvPr/>
        </p:nvPicPr>
        <p:blipFill>
          <a:blip r:embed="rId8">
            <a:alphaModFix/>
          </a:blip>
          <a:stretch>
            <a:fillRect/>
          </a:stretch>
        </p:blipFill>
        <p:spPr>
          <a:xfrm>
            <a:off x="3209924" y="4083382"/>
            <a:ext cx="824098" cy="966732"/>
          </a:xfrm>
          <a:prstGeom prst="rect">
            <a:avLst/>
          </a:prstGeom>
          <a:noFill/>
          <a:ln>
            <a:noFill/>
          </a:ln>
        </p:spPr>
      </p:pic>
      <p:cxnSp>
        <p:nvCxnSpPr>
          <p:cNvPr id="513" name="Google Shape;513;p32"/>
          <p:cNvCxnSpPr>
            <a:stCxn id="510" idx="2"/>
          </p:cNvCxnSpPr>
          <p:nvPr/>
        </p:nvCxnSpPr>
        <p:spPr>
          <a:xfrm rot="5400000">
            <a:off x="3771950" y="-335845"/>
            <a:ext cx="216900" cy="5950800"/>
          </a:xfrm>
          <a:prstGeom prst="bentConnector2">
            <a:avLst/>
          </a:prstGeom>
          <a:noFill/>
          <a:ln cap="flat" cmpd="sng" w="9525">
            <a:solidFill>
              <a:schemeClr val="dk2"/>
            </a:solidFill>
            <a:prstDash val="solid"/>
            <a:round/>
            <a:headEnd len="med" w="med" type="none"/>
            <a:tailEnd len="med" w="med" type="none"/>
          </a:ln>
        </p:spPr>
      </p:cxnSp>
      <p:cxnSp>
        <p:nvCxnSpPr>
          <p:cNvPr id="514" name="Google Shape;514;p32"/>
          <p:cNvCxnSpPr>
            <a:endCxn id="494" idx="1"/>
          </p:cNvCxnSpPr>
          <p:nvPr/>
        </p:nvCxnSpPr>
        <p:spPr>
          <a:xfrm rot="5400000">
            <a:off x="215650" y="3191917"/>
            <a:ext cx="1144200" cy="256200"/>
          </a:xfrm>
          <a:prstGeom prst="bentConnector4">
            <a:avLst>
              <a:gd fmla="val -1" name="adj1"/>
              <a:gd fmla="val 192945" name="adj2"/>
            </a:avLst>
          </a:prstGeom>
          <a:noFill/>
          <a:ln cap="flat" cmpd="sng" w="9525">
            <a:solidFill>
              <a:schemeClr val="dk2"/>
            </a:solidFill>
            <a:prstDash val="solid"/>
            <a:round/>
            <a:headEnd len="med" w="med" type="none"/>
            <a:tailEnd len="med" w="med" type="none"/>
          </a:ln>
        </p:spPr>
      </p:cxnSp>
      <p:cxnSp>
        <p:nvCxnSpPr>
          <p:cNvPr id="515" name="Google Shape;515;p32"/>
          <p:cNvCxnSpPr>
            <a:endCxn id="493" idx="1"/>
          </p:cNvCxnSpPr>
          <p:nvPr/>
        </p:nvCxnSpPr>
        <p:spPr>
          <a:xfrm>
            <a:off x="420246" y="3243223"/>
            <a:ext cx="239400" cy="1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3"/>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299675" y="1494325"/>
            <a:ext cx="2235300" cy="2440200"/>
          </a:xfrm>
          <a:prstGeom prst="rect">
            <a:avLst/>
          </a:prstGeom>
          <a:gradFill>
            <a:gsLst>
              <a:gs pos="0">
                <a:srgbClr val="51AB2A"/>
              </a:gs>
              <a:gs pos="100000">
                <a:srgbClr val="203E13"/>
              </a:gs>
            </a:gsLst>
            <a:lin ang="5400012" scaled="0"/>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txBox="1"/>
          <p:nvPr>
            <p:ph idx="1" type="body"/>
          </p:nvPr>
        </p:nvSpPr>
        <p:spPr>
          <a:xfrm>
            <a:off x="2757125" y="1014600"/>
            <a:ext cx="5708400" cy="12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FFFFFF"/>
                </a:solidFill>
              </a:rPr>
              <a:t>The model is based on a convolutional neural network (CNN). </a:t>
            </a:r>
            <a:endParaRPr sz="1100">
              <a:solidFill>
                <a:srgbClr val="FFFFFF"/>
              </a:solidFill>
            </a:endParaRPr>
          </a:p>
          <a:p>
            <a:pPr indent="0" lvl="0" marL="0" rtl="0" algn="l">
              <a:spcBef>
                <a:spcPts val="0"/>
              </a:spcBef>
              <a:spcAft>
                <a:spcPts val="0"/>
              </a:spcAft>
              <a:buNone/>
            </a:pPr>
            <a:r>
              <a:rPr lang="es" sz="1100">
                <a:solidFill>
                  <a:srgbClr val="FFFFFF"/>
                </a:solidFill>
              </a:rPr>
              <a:t>It was trained with 24958 images (50%  of parasitized and 50% uninfected red cells, </a:t>
            </a:r>
            <a:endParaRPr sz="1100">
              <a:solidFill>
                <a:srgbClr val="FFFFFF"/>
              </a:solidFill>
            </a:endParaRPr>
          </a:p>
          <a:p>
            <a:pPr indent="0" lvl="0" marL="0" rtl="0" algn="l">
              <a:spcBef>
                <a:spcPts val="0"/>
              </a:spcBef>
              <a:spcAft>
                <a:spcPts val="0"/>
              </a:spcAft>
              <a:buNone/>
            </a:pPr>
            <a:r>
              <a:rPr lang="es" sz="1100">
                <a:solidFill>
                  <a:srgbClr val="FFFFFF"/>
                </a:solidFill>
              </a:rPr>
              <a:t>and tested by classifying 2600 images of which: 1300 corresponded to the parasitized case and 1300 to the uninfected class.</a:t>
            </a:r>
            <a:endParaRPr sz="1100">
              <a:solidFill>
                <a:srgbClr val="FFFFFF"/>
              </a:solidFill>
            </a:endParaRPr>
          </a:p>
          <a:p>
            <a:pPr indent="0" lvl="0" marL="0" rtl="0" algn="l">
              <a:spcBef>
                <a:spcPts val="0"/>
              </a:spcBef>
              <a:spcAft>
                <a:spcPts val="0"/>
              </a:spcAft>
              <a:buNone/>
            </a:pPr>
            <a:r>
              <a:t/>
            </a:r>
            <a:endParaRPr sz="1100">
              <a:solidFill>
                <a:srgbClr val="FFFFFF"/>
              </a:solidFill>
            </a:endParaRPr>
          </a:p>
          <a:p>
            <a:pPr indent="0" lvl="0" marL="0" rtl="0" algn="l">
              <a:spcBef>
                <a:spcPts val="0"/>
              </a:spcBef>
              <a:spcAft>
                <a:spcPts val="0"/>
              </a:spcAft>
              <a:buNone/>
            </a:pPr>
            <a:r>
              <a:t/>
            </a:r>
            <a:endParaRPr sz="1100">
              <a:solidFill>
                <a:srgbClr val="FFFFFF"/>
              </a:solidFill>
            </a:endParaRPr>
          </a:p>
          <a:p>
            <a:pPr indent="0" lvl="0" marL="0" rtl="0" algn="l">
              <a:spcBef>
                <a:spcPts val="1600"/>
              </a:spcBef>
              <a:spcAft>
                <a:spcPts val="1600"/>
              </a:spcAft>
              <a:buNone/>
            </a:pPr>
            <a:r>
              <a:t/>
            </a:r>
            <a:endParaRPr sz="1100">
              <a:solidFill>
                <a:srgbClr val="FFFFFF"/>
              </a:solidFill>
            </a:endParaRPr>
          </a:p>
        </p:txBody>
      </p:sp>
      <p:pic>
        <p:nvPicPr>
          <p:cNvPr id="524" name="Google Shape;524;p33"/>
          <p:cNvPicPr preferRelativeResize="0"/>
          <p:nvPr/>
        </p:nvPicPr>
        <p:blipFill>
          <a:blip r:embed="rId3">
            <a:alphaModFix/>
          </a:blip>
          <a:stretch>
            <a:fillRect/>
          </a:stretch>
        </p:blipFill>
        <p:spPr>
          <a:xfrm>
            <a:off x="360883" y="1570797"/>
            <a:ext cx="2112603" cy="2137319"/>
          </a:xfrm>
          <a:prstGeom prst="rect">
            <a:avLst/>
          </a:prstGeom>
          <a:noFill/>
          <a:ln>
            <a:noFill/>
          </a:ln>
        </p:spPr>
      </p:pic>
      <p:sp>
        <p:nvSpPr>
          <p:cNvPr id="525" name="Google Shape;525;p33"/>
          <p:cNvSpPr txBox="1"/>
          <p:nvPr/>
        </p:nvSpPr>
        <p:spPr>
          <a:xfrm>
            <a:off x="3290525" y="2038350"/>
            <a:ext cx="4281900" cy="103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1"/>
                </a:solidFill>
                <a:latin typeface="Lato"/>
                <a:ea typeface="Lato"/>
                <a:cs typeface="Lato"/>
                <a:sym typeface="Lato"/>
              </a:rPr>
              <a:t>True positive rate</a:t>
            </a:r>
            <a:r>
              <a:rPr b="1" lang="es" sz="1100">
                <a:solidFill>
                  <a:schemeClr val="dk1"/>
                </a:solidFill>
                <a:latin typeface="Lato"/>
                <a:ea typeface="Lato"/>
                <a:cs typeface="Lato"/>
                <a:sym typeface="Lato"/>
              </a:rPr>
              <a:t> (</a:t>
            </a:r>
            <a:r>
              <a:rPr b="1" lang="es" sz="1100">
                <a:solidFill>
                  <a:schemeClr val="dk1"/>
                </a:solidFill>
                <a:latin typeface="Lato"/>
                <a:ea typeface="Lato"/>
                <a:cs typeface="Lato"/>
                <a:sym typeface="Lato"/>
              </a:rPr>
              <a:t>Sensitivity</a:t>
            </a:r>
            <a:r>
              <a:rPr b="1" lang="es" sz="1100">
                <a:solidFill>
                  <a:schemeClr val="dk1"/>
                </a:solidFill>
                <a:latin typeface="Lato"/>
                <a:ea typeface="Lato"/>
                <a:cs typeface="Lato"/>
                <a:sym typeface="Lato"/>
              </a:rPr>
              <a:t>):   1296/1300 (99.69%)</a:t>
            </a:r>
            <a:endParaRPr b="1" sz="1100">
              <a:solidFill>
                <a:schemeClr val="dk1"/>
              </a:solidFill>
              <a:latin typeface="Lato"/>
              <a:ea typeface="Lato"/>
              <a:cs typeface="Lato"/>
              <a:sym typeface="Lato"/>
            </a:endParaRPr>
          </a:p>
          <a:p>
            <a:pPr indent="0" lvl="0" marL="0" rtl="0" algn="l">
              <a:spcBef>
                <a:spcPts val="0"/>
              </a:spcBef>
              <a:spcAft>
                <a:spcPts val="0"/>
              </a:spcAft>
              <a:buNone/>
            </a:pPr>
            <a:r>
              <a:rPr b="1" lang="es" sz="1100">
                <a:solidFill>
                  <a:schemeClr val="dk1"/>
                </a:solidFill>
                <a:latin typeface="Lato"/>
                <a:ea typeface="Lato"/>
                <a:cs typeface="Lato"/>
                <a:sym typeface="Lato"/>
              </a:rPr>
              <a:t>                         False negative rate:           4/1300 (   0.31%)</a:t>
            </a:r>
            <a:endParaRPr b="1" sz="1100">
              <a:solidFill>
                <a:schemeClr val="dk1"/>
              </a:solidFill>
              <a:latin typeface="Lato"/>
              <a:ea typeface="Lato"/>
              <a:cs typeface="Lato"/>
              <a:sym typeface="Lato"/>
            </a:endParaRPr>
          </a:p>
          <a:p>
            <a:pPr indent="0" lvl="0" marL="0" rtl="0" algn="l">
              <a:spcBef>
                <a:spcPts val="0"/>
              </a:spcBef>
              <a:spcAft>
                <a:spcPts val="0"/>
              </a:spcAft>
              <a:buNone/>
            </a:pPr>
            <a:r>
              <a:t/>
            </a:r>
            <a:endParaRPr b="1" sz="1100">
              <a:solidFill>
                <a:schemeClr val="dk1"/>
              </a:solidFill>
              <a:latin typeface="Lato"/>
              <a:ea typeface="Lato"/>
              <a:cs typeface="Lato"/>
              <a:sym typeface="Lato"/>
            </a:endParaRPr>
          </a:p>
          <a:p>
            <a:pPr indent="0" lvl="0" marL="0" rtl="0" algn="l">
              <a:spcBef>
                <a:spcPts val="0"/>
              </a:spcBef>
              <a:spcAft>
                <a:spcPts val="0"/>
              </a:spcAft>
              <a:buNone/>
            </a:pPr>
            <a:r>
              <a:rPr b="1" lang="es" sz="1100">
                <a:solidFill>
                  <a:schemeClr val="dk1"/>
                </a:solidFill>
                <a:latin typeface="Lato"/>
                <a:ea typeface="Lato"/>
                <a:cs typeface="Lato"/>
                <a:sym typeface="Lato"/>
              </a:rPr>
              <a:t>True negative rate</a:t>
            </a:r>
            <a:r>
              <a:rPr b="1" lang="es" sz="1100">
                <a:solidFill>
                  <a:schemeClr val="dk1"/>
                </a:solidFill>
                <a:latin typeface="Lato"/>
                <a:ea typeface="Lato"/>
                <a:cs typeface="Lato"/>
                <a:sym typeface="Lato"/>
              </a:rPr>
              <a:t> (</a:t>
            </a:r>
            <a:r>
              <a:rPr b="1" lang="es" sz="1100">
                <a:solidFill>
                  <a:schemeClr val="dk1"/>
                </a:solidFill>
                <a:latin typeface="Lato"/>
                <a:ea typeface="Lato"/>
                <a:cs typeface="Lato"/>
                <a:sym typeface="Lato"/>
              </a:rPr>
              <a:t>Specificity</a:t>
            </a:r>
            <a:r>
              <a:rPr b="1" lang="es" sz="1100">
                <a:solidFill>
                  <a:schemeClr val="dk1"/>
                </a:solidFill>
                <a:latin typeface="Lato"/>
                <a:ea typeface="Lato"/>
                <a:cs typeface="Lato"/>
                <a:sym typeface="Lato"/>
              </a:rPr>
              <a:t>)  1247/1300 (95.92%)</a:t>
            </a:r>
            <a:endParaRPr b="1" sz="1100">
              <a:solidFill>
                <a:schemeClr val="dk1"/>
              </a:solidFill>
              <a:latin typeface="Lato"/>
              <a:ea typeface="Lato"/>
              <a:cs typeface="Lato"/>
              <a:sym typeface="Lato"/>
            </a:endParaRPr>
          </a:p>
          <a:p>
            <a:pPr indent="0" lvl="0" marL="0" rtl="0" algn="l">
              <a:spcBef>
                <a:spcPts val="0"/>
              </a:spcBef>
              <a:spcAft>
                <a:spcPts val="0"/>
              </a:spcAft>
              <a:buNone/>
            </a:pPr>
            <a:r>
              <a:rPr b="1" lang="es" sz="1100">
                <a:solidFill>
                  <a:schemeClr val="dk1"/>
                </a:solidFill>
                <a:latin typeface="Lato"/>
                <a:ea typeface="Lato"/>
                <a:cs typeface="Lato"/>
                <a:sym typeface="Lato"/>
              </a:rPr>
              <a:t>                         False positive rate:         53/1300 (  4.07%)</a:t>
            </a:r>
            <a:endParaRPr b="1" sz="1100">
              <a:solidFill>
                <a:schemeClr val="dk1"/>
              </a:solidFill>
              <a:latin typeface="Lato"/>
              <a:ea typeface="Lato"/>
              <a:cs typeface="Lato"/>
              <a:sym typeface="Lato"/>
            </a:endParaRPr>
          </a:p>
        </p:txBody>
      </p:sp>
      <p:sp>
        <p:nvSpPr>
          <p:cNvPr id="526" name="Google Shape;526;p33"/>
          <p:cNvSpPr txBox="1"/>
          <p:nvPr/>
        </p:nvSpPr>
        <p:spPr>
          <a:xfrm>
            <a:off x="-14375" y="3685000"/>
            <a:ext cx="24879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700">
                <a:solidFill>
                  <a:schemeClr val="lt1"/>
                </a:solidFill>
                <a:latin typeface="Lato"/>
                <a:ea typeface="Lato"/>
                <a:cs typeface="Lato"/>
                <a:sym typeface="Lato"/>
              </a:rPr>
              <a:t>Confusion matrix and classification report. </a:t>
            </a:r>
            <a:endParaRPr b="1" sz="700">
              <a:solidFill>
                <a:schemeClr val="lt1"/>
              </a:solidFill>
              <a:latin typeface="Lato"/>
              <a:ea typeface="Lato"/>
              <a:cs typeface="Lato"/>
              <a:sym typeface="Lato"/>
            </a:endParaRPr>
          </a:p>
        </p:txBody>
      </p:sp>
      <p:sp>
        <p:nvSpPr>
          <p:cNvPr id="527" name="Google Shape;527;p33"/>
          <p:cNvSpPr txBox="1"/>
          <p:nvPr/>
        </p:nvSpPr>
        <p:spPr>
          <a:xfrm>
            <a:off x="2797700" y="3224750"/>
            <a:ext cx="5889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lt1"/>
                </a:solidFill>
                <a:latin typeface="Lato"/>
                <a:ea typeface="Lato"/>
                <a:cs typeface="Lato"/>
                <a:sym typeface="Lato"/>
              </a:rPr>
              <a:t>We prioritize that the level of false negatives to be as low as possible, even if that gives a few extra false positives. </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s" sz="1100">
                <a:solidFill>
                  <a:schemeClr val="lt1"/>
                </a:solidFill>
                <a:latin typeface="Lato"/>
                <a:ea typeface="Lato"/>
                <a:cs typeface="Lato"/>
                <a:sym typeface="Lato"/>
              </a:rPr>
              <a:t>There is a trade off between false negatives and false positives, but the ultimate goal is to avoid people dying  of malaria because of a wrong  or late diagnosis. </a:t>
            </a:r>
            <a:endParaRPr sz="1100">
              <a:solidFill>
                <a:schemeClr val="lt1"/>
              </a:solidFill>
              <a:latin typeface="Lato"/>
              <a:ea typeface="Lato"/>
              <a:cs typeface="Lato"/>
              <a:sym typeface="Lato"/>
            </a:endParaRPr>
          </a:p>
          <a:p>
            <a:pPr indent="0" lvl="0" marL="0" rtl="0" algn="l">
              <a:spcBef>
                <a:spcPts val="0"/>
              </a:spcBef>
              <a:spcAft>
                <a:spcPts val="0"/>
              </a:spcAft>
              <a:buNone/>
            </a:pPr>
            <a:r>
              <a:rPr lang="es" sz="1100">
                <a:solidFill>
                  <a:schemeClr val="lt1"/>
                </a:solidFill>
                <a:latin typeface="Lato"/>
                <a:ea typeface="Lato"/>
                <a:cs typeface="Lato"/>
                <a:sym typeface="Lato"/>
              </a:rPr>
              <a:t>On the other hand, a false positive can be solved by retesting (in case of positive without any symptoms) or given anti-malaria treatment, which will not be harmful (but implies the misuse of a scarce resource such as medicine and time). </a:t>
            </a:r>
            <a:endParaRPr sz="1100">
              <a:solidFill>
                <a:schemeClr val="lt1"/>
              </a:solidFill>
              <a:latin typeface="Lato"/>
              <a:ea typeface="Lato"/>
              <a:cs typeface="Lato"/>
              <a:sym typeface="Lato"/>
            </a:endParaRPr>
          </a:p>
        </p:txBody>
      </p:sp>
      <p:sp>
        <p:nvSpPr>
          <p:cNvPr id="528" name="Google Shape;528;p33"/>
          <p:cNvSpPr txBox="1"/>
          <p:nvPr>
            <p:ph type="title"/>
          </p:nvPr>
        </p:nvSpPr>
        <p:spPr>
          <a:xfrm>
            <a:off x="1297500" y="393750"/>
            <a:ext cx="36171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Solution Performance: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9" name="Google Shape;529;p33"/>
          <p:cNvSpPr/>
          <p:nvPr/>
        </p:nvSpPr>
        <p:spPr>
          <a:xfrm>
            <a:off x="539200" y="2390675"/>
            <a:ext cx="795300" cy="554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1247</a:t>
            </a:r>
            <a:endParaRPr/>
          </a:p>
        </p:txBody>
      </p:sp>
      <p:sp>
        <p:nvSpPr>
          <p:cNvPr id="530" name="Google Shape;530;p33"/>
          <p:cNvSpPr/>
          <p:nvPr/>
        </p:nvSpPr>
        <p:spPr>
          <a:xfrm>
            <a:off x="1344050" y="2945038"/>
            <a:ext cx="795300" cy="5868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1296</a:t>
            </a:r>
            <a:endParaRPr/>
          </a:p>
        </p:txBody>
      </p:sp>
      <p:sp>
        <p:nvSpPr>
          <p:cNvPr id="531" name="Google Shape;531;p33"/>
          <p:cNvSpPr/>
          <p:nvPr/>
        </p:nvSpPr>
        <p:spPr>
          <a:xfrm>
            <a:off x="1344050" y="2393063"/>
            <a:ext cx="795300" cy="549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53</a:t>
            </a:r>
            <a:endParaRPr>
              <a:solidFill>
                <a:schemeClr val="lt1"/>
              </a:solidFill>
            </a:endParaRPr>
          </a:p>
        </p:txBody>
      </p:sp>
      <p:sp>
        <p:nvSpPr>
          <p:cNvPr id="532" name="Google Shape;532;p33"/>
          <p:cNvSpPr/>
          <p:nvPr/>
        </p:nvSpPr>
        <p:spPr>
          <a:xfrm>
            <a:off x="539200" y="2963651"/>
            <a:ext cx="795300" cy="586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4</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Benefits:</a:t>
            </a:r>
            <a:endParaRPr/>
          </a:p>
        </p:txBody>
      </p:sp>
      <p:sp>
        <p:nvSpPr>
          <p:cNvPr id="538" name="Google Shape;538;p34"/>
          <p:cNvSpPr txBox="1"/>
          <p:nvPr>
            <p:ph idx="1" type="body"/>
          </p:nvPr>
        </p:nvSpPr>
        <p:spPr>
          <a:xfrm>
            <a:off x="1251750" y="934875"/>
            <a:ext cx="7130400" cy="80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400"/>
              <a:t>Deep neural network-based imaging diagnose is not only feasible, but also a cost-effective and rapidly scalable solution to the problem of early malaria diagnosis.</a:t>
            </a:r>
            <a:endParaRPr>
              <a:solidFill>
                <a:srgbClr val="FFFFFF"/>
              </a:solidFill>
            </a:endParaRPr>
          </a:p>
        </p:txBody>
      </p:sp>
      <p:sp>
        <p:nvSpPr>
          <p:cNvPr id="539" name="Google Shape;539;p34"/>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txBox="1"/>
          <p:nvPr/>
        </p:nvSpPr>
        <p:spPr>
          <a:xfrm>
            <a:off x="1224225" y="1981650"/>
            <a:ext cx="28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542" name="Google Shape;542;p34"/>
          <p:cNvSpPr txBox="1"/>
          <p:nvPr/>
        </p:nvSpPr>
        <p:spPr>
          <a:xfrm>
            <a:off x="995625" y="1673800"/>
            <a:ext cx="72045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Lato"/>
              <a:buAutoNum type="arabicPeriod"/>
            </a:pPr>
            <a:r>
              <a:rPr lang="es">
                <a:solidFill>
                  <a:schemeClr val="lt1"/>
                </a:solidFill>
                <a:latin typeface="Lato"/>
                <a:ea typeface="Lato"/>
                <a:cs typeface="Lato"/>
                <a:sym typeface="Lato"/>
              </a:rPr>
              <a:t>Reduces disease by allowing early treatment of malaria.</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AutoNum type="arabicPeriod"/>
            </a:pPr>
            <a:r>
              <a:rPr lang="es">
                <a:solidFill>
                  <a:schemeClr val="lt1"/>
                </a:solidFill>
                <a:latin typeface="Lato"/>
                <a:ea typeface="Lato"/>
                <a:cs typeface="Lato"/>
                <a:sym typeface="Lato"/>
              </a:rPr>
              <a:t>Prevents deaths by enabling early treatment of malaria, especially when infected with the most dangerous species of parasites, which require treatment within 24 hours. </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AutoNum type="arabicPeriod"/>
            </a:pPr>
            <a:r>
              <a:rPr lang="es">
                <a:solidFill>
                  <a:schemeClr val="lt1"/>
                </a:solidFill>
                <a:latin typeface="Lato"/>
                <a:ea typeface="Lato"/>
                <a:cs typeface="Lato"/>
                <a:sym typeface="Lato"/>
              </a:rPr>
              <a:t>Helps reduce transmission by early treatment of those infected before they can transmit malaria. </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AutoNum type="arabicPeriod"/>
            </a:pPr>
            <a:r>
              <a:rPr lang="es">
                <a:solidFill>
                  <a:schemeClr val="lt1"/>
                </a:solidFill>
                <a:latin typeface="Lato"/>
                <a:ea typeface="Lato"/>
                <a:cs typeface="Lato"/>
                <a:sym typeface="Lato"/>
              </a:rPr>
              <a:t>Can provide high quality surveillance data for decision making, as the data is already digitized, could be easily uploaded every X months, and in doing so, update the database. This information could be key in strategic planning (such as dispatching drugs to a particular location prior to a disease outbreak).</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5"/>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rot="-5398741">
            <a:off x="-7617" y="363555"/>
            <a:ext cx="819000" cy="832200"/>
          </a:xfrm>
          <a:prstGeom prst="diagStripe">
            <a:avLst>
              <a:gd fmla="val 51659" name="adj"/>
            </a:avLst>
          </a:prstGeom>
          <a:gradFill>
            <a:gsLst>
              <a:gs pos="0">
                <a:srgbClr val="DCECD5"/>
              </a:gs>
              <a:gs pos="100000">
                <a:srgbClr val="93BC81"/>
              </a:gs>
            </a:gsLst>
            <a:path path="circle">
              <a:fillToRect b="50%" l="50%" r="50%" t="50%"/>
            </a:path>
            <a:tileRect/>
          </a:gra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Final Considerations:</a:t>
            </a:r>
            <a:endParaRPr/>
          </a:p>
        </p:txBody>
      </p:sp>
      <p:sp>
        <p:nvSpPr>
          <p:cNvPr id="550" name="Google Shape;550;p35"/>
          <p:cNvSpPr txBox="1"/>
          <p:nvPr>
            <p:ph idx="1" type="body"/>
          </p:nvPr>
        </p:nvSpPr>
        <p:spPr>
          <a:xfrm>
            <a:off x="1166025" y="934875"/>
            <a:ext cx="7130400" cy="80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400"/>
              <a:t>While a promising model has been produced, there are a number of key factors to consider first:</a:t>
            </a:r>
            <a:endParaRPr>
              <a:solidFill>
                <a:srgbClr val="FFFFFF"/>
              </a:solidFill>
            </a:endParaRPr>
          </a:p>
        </p:txBody>
      </p:sp>
      <p:sp>
        <p:nvSpPr>
          <p:cNvPr id="551" name="Google Shape;551;p35"/>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txBox="1"/>
          <p:nvPr/>
        </p:nvSpPr>
        <p:spPr>
          <a:xfrm>
            <a:off x="818125" y="1704975"/>
            <a:ext cx="80496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u="sng">
                <a:solidFill>
                  <a:schemeClr val="lt1"/>
                </a:solidFill>
                <a:latin typeface="Lato"/>
                <a:ea typeface="Lato"/>
                <a:cs typeface="Lato"/>
                <a:sym typeface="Lato"/>
              </a:rPr>
              <a:t>Public awareness campaign.</a:t>
            </a:r>
            <a:r>
              <a:rPr lang="es" sz="1100">
                <a:solidFill>
                  <a:schemeClr val="lt1"/>
                </a:solidFill>
                <a:latin typeface="Lato"/>
                <a:ea typeface="Lato"/>
                <a:cs typeface="Lato"/>
                <a:sym typeface="Lato"/>
              </a:rPr>
              <a:t> It is essential for the population to come forward at the first sign of the disease and have confidence in the treatment. </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b="1" lang="es" sz="1100" u="sng">
                <a:solidFill>
                  <a:schemeClr val="lt1"/>
                </a:solidFill>
                <a:latin typeface="Lato"/>
                <a:ea typeface="Lato"/>
                <a:cs typeface="Lato"/>
                <a:sym typeface="Lato"/>
              </a:rPr>
              <a:t>Image acquisition:</a:t>
            </a:r>
            <a:r>
              <a:rPr b="1" lang="es" sz="1100">
                <a:solidFill>
                  <a:schemeClr val="lt1"/>
                </a:solidFill>
                <a:latin typeface="Lato"/>
                <a:ea typeface="Lato"/>
                <a:cs typeface="Lato"/>
                <a:sym typeface="Lato"/>
              </a:rPr>
              <a:t> </a:t>
            </a:r>
            <a:r>
              <a:rPr lang="es" sz="1100">
                <a:solidFill>
                  <a:schemeClr val="lt1"/>
                </a:solidFill>
                <a:latin typeface="Lato"/>
                <a:ea typeface="Lato"/>
                <a:cs typeface="Lato"/>
                <a:sym typeface="Lato"/>
              </a:rPr>
              <a:t>quick access to trained personnel to obtain the blood sample, perform the staining correctly and have the means to capture an image clear enough to enter into the model. </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b="1" lang="es" sz="1100" u="sng">
                <a:solidFill>
                  <a:schemeClr val="lt1"/>
                </a:solidFill>
                <a:latin typeface="Lato"/>
                <a:ea typeface="Lato"/>
                <a:cs typeface="Lato"/>
                <a:sym typeface="Lato"/>
              </a:rPr>
              <a:t>Hardware:</a:t>
            </a:r>
            <a:r>
              <a:rPr b="1" lang="es" sz="1100">
                <a:solidFill>
                  <a:schemeClr val="lt1"/>
                </a:solidFill>
                <a:latin typeface="Lato"/>
                <a:ea typeface="Lato"/>
                <a:cs typeface="Lato"/>
                <a:sym typeface="Lato"/>
              </a:rPr>
              <a:t> </a:t>
            </a:r>
            <a:r>
              <a:rPr lang="es" sz="1100">
                <a:solidFill>
                  <a:schemeClr val="lt1"/>
                </a:solidFill>
                <a:latin typeface="Lato"/>
                <a:ea typeface="Lato"/>
                <a:cs typeface="Lato"/>
                <a:sym typeface="Lato"/>
              </a:rPr>
              <a:t>ample access to appropriate hardware is essential to acquire the image and run the model.</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b="1" lang="es" sz="1100" u="sng">
                <a:solidFill>
                  <a:schemeClr val="lt1"/>
                </a:solidFill>
                <a:latin typeface="Lato"/>
                <a:ea typeface="Lato"/>
                <a:cs typeface="Lato"/>
                <a:sym typeface="Lato"/>
              </a:rPr>
              <a:t>Access to treatment:</a:t>
            </a:r>
            <a:r>
              <a:rPr lang="es" sz="1100">
                <a:solidFill>
                  <a:schemeClr val="lt1"/>
                </a:solidFill>
                <a:latin typeface="Lato"/>
                <a:ea typeface="Lato"/>
                <a:cs typeface="Lato"/>
                <a:sym typeface="Lato"/>
              </a:rPr>
              <a:t> access to drugs for immediate and appropriate treatment once a positive diagnosis is made, as well as follow-up of those cases.  </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b="1" sz="1100" u="sng">
              <a:solidFill>
                <a:schemeClr val="lt1"/>
              </a:solidFill>
              <a:latin typeface="Lato"/>
              <a:ea typeface="Lato"/>
              <a:cs typeface="Lato"/>
              <a:sym typeface="Lato"/>
            </a:endParaRPr>
          </a:p>
          <a:p>
            <a:pPr indent="0" lvl="0" marL="0" rtl="0" algn="l">
              <a:spcBef>
                <a:spcPts val="0"/>
              </a:spcBef>
              <a:spcAft>
                <a:spcPts val="0"/>
              </a:spcAft>
              <a:buNone/>
            </a:pPr>
            <a:r>
              <a:rPr b="1" lang="es" sz="1100" u="sng">
                <a:solidFill>
                  <a:schemeClr val="lt1"/>
                </a:solidFill>
                <a:latin typeface="Lato"/>
                <a:ea typeface="Lato"/>
                <a:cs typeface="Lato"/>
                <a:sym typeface="Lato"/>
              </a:rPr>
              <a:t>Data surveillance. </a:t>
            </a:r>
            <a:r>
              <a:rPr lang="es" sz="1100">
                <a:solidFill>
                  <a:schemeClr val="lt1"/>
                </a:solidFill>
                <a:latin typeface="Lato"/>
                <a:ea typeface="Lato"/>
                <a:cs typeface="Lato"/>
                <a:sym typeface="Lato"/>
              </a:rPr>
              <a:t>The data obtained, images, diagnosis and other relevant anamnesis data (anonymized) should be uploaded into a database to not only improve the performance of this model, but also to identify areas with the most severe types of malaria (P. falciparum and P. vivax) and provide high quality surveillance data for decision making.</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b="1" lang="es" sz="1100" u="sng">
                <a:solidFill>
                  <a:schemeClr val="lt1"/>
                </a:solidFill>
                <a:latin typeface="Lato"/>
                <a:ea typeface="Lato"/>
                <a:cs typeface="Lato"/>
                <a:sym typeface="Lato"/>
              </a:rPr>
              <a:t>The large-scale plan.</a:t>
            </a:r>
            <a:r>
              <a:rPr lang="es" sz="1100">
                <a:solidFill>
                  <a:schemeClr val="lt1"/>
                </a:solidFill>
                <a:latin typeface="Lato"/>
                <a:ea typeface="Lato"/>
                <a:cs typeface="Lato"/>
                <a:sym typeface="Lato"/>
              </a:rPr>
              <a:t> While the initial goal is to facilitate diagnosis and provide appropriate treatment to reduce the number of malaria deaths, there must also be a large-scale plan to combat the parasite to prevent the spread of infection. </a:t>
            </a:r>
            <a:endParaRPr sz="11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8"/>
          <p:cNvSpPr txBox="1"/>
          <p:nvPr/>
        </p:nvSpPr>
        <p:spPr>
          <a:xfrm>
            <a:off x="1264100" y="965600"/>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Table of Contents</a:t>
            </a:r>
            <a:endParaRPr sz="2400">
              <a:solidFill>
                <a:srgbClr val="FFFFFF"/>
              </a:solidFill>
              <a:latin typeface="Montserrat"/>
              <a:ea typeface="Montserrat"/>
              <a:cs typeface="Montserrat"/>
              <a:sym typeface="Montserrat"/>
            </a:endParaRPr>
          </a:p>
        </p:txBody>
      </p:sp>
      <p:sp>
        <p:nvSpPr>
          <p:cNvPr id="239" name="Google Shape;239;p18"/>
          <p:cNvSpPr txBox="1"/>
          <p:nvPr/>
        </p:nvSpPr>
        <p:spPr>
          <a:xfrm>
            <a:off x="1264100" y="1680500"/>
            <a:ext cx="4931400" cy="20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a:solidFill>
                  <a:srgbClr val="FFFFFF"/>
                </a:solidFill>
                <a:latin typeface="Montserrat"/>
                <a:ea typeface="Montserrat"/>
                <a:cs typeface="Montserrat"/>
                <a:sym typeface="Montserrat"/>
              </a:rPr>
              <a:t>Executive Summary</a:t>
            </a:r>
            <a:endParaRPr>
              <a:solidFill>
                <a:srgbClr val="FFFFFF"/>
              </a:solidFill>
              <a:latin typeface="Montserrat"/>
              <a:ea typeface="Montserrat"/>
              <a:cs typeface="Montserrat"/>
              <a:sym typeface="Montserrat"/>
            </a:endParaRPr>
          </a:p>
          <a:p>
            <a:pPr indent="0" lvl="0" marL="0" marR="0" rtl="0" algn="l">
              <a:lnSpc>
                <a:spcPct val="100000"/>
              </a:lnSpc>
              <a:spcBef>
                <a:spcPts val="900"/>
              </a:spcBef>
              <a:spcAft>
                <a:spcPts val="0"/>
              </a:spcAft>
              <a:buNone/>
            </a:pPr>
            <a:r>
              <a:rPr lang="es">
                <a:solidFill>
                  <a:srgbClr val="FFFFFF"/>
                </a:solidFill>
                <a:latin typeface="Montserrat"/>
                <a:ea typeface="Montserrat"/>
                <a:cs typeface="Montserrat"/>
                <a:sym typeface="Montserrat"/>
              </a:rPr>
              <a:t>Identifying the problem</a:t>
            </a:r>
            <a:endParaRPr>
              <a:solidFill>
                <a:srgbClr val="FFFFFF"/>
              </a:solidFill>
              <a:latin typeface="Montserrat"/>
              <a:ea typeface="Montserrat"/>
              <a:cs typeface="Montserrat"/>
              <a:sym typeface="Montserrat"/>
            </a:endParaRPr>
          </a:p>
          <a:p>
            <a:pPr indent="0" lvl="0" marL="0" marR="0" rtl="0" algn="l">
              <a:lnSpc>
                <a:spcPct val="100000"/>
              </a:lnSpc>
              <a:spcBef>
                <a:spcPts val="900"/>
              </a:spcBef>
              <a:spcAft>
                <a:spcPts val="0"/>
              </a:spcAft>
              <a:buNone/>
            </a:pPr>
            <a:r>
              <a:rPr lang="es">
                <a:solidFill>
                  <a:srgbClr val="FFFFFF"/>
                </a:solidFill>
                <a:latin typeface="Montserrat"/>
                <a:ea typeface="Montserrat"/>
                <a:cs typeface="Montserrat"/>
                <a:sym typeface="Montserrat"/>
              </a:rPr>
              <a:t>Malaria’s Impact worldwide</a:t>
            </a:r>
            <a:endParaRPr>
              <a:solidFill>
                <a:srgbClr val="FFFFFF"/>
              </a:solidFill>
              <a:latin typeface="Montserrat"/>
              <a:ea typeface="Montserrat"/>
              <a:cs typeface="Montserrat"/>
              <a:sym typeface="Montserrat"/>
            </a:endParaRPr>
          </a:p>
          <a:p>
            <a:pPr indent="0" lvl="0" marL="0" marR="0" rtl="0" algn="l">
              <a:lnSpc>
                <a:spcPct val="100000"/>
              </a:lnSpc>
              <a:spcBef>
                <a:spcPts val="900"/>
              </a:spcBef>
              <a:spcAft>
                <a:spcPts val="0"/>
              </a:spcAft>
              <a:buNone/>
            </a:pPr>
            <a:r>
              <a:rPr lang="es">
                <a:solidFill>
                  <a:srgbClr val="FFFFFF"/>
                </a:solidFill>
                <a:latin typeface="Montserrat"/>
                <a:ea typeface="Montserrat"/>
                <a:cs typeface="Montserrat"/>
                <a:sym typeface="Montserrat"/>
              </a:rPr>
              <a:t>Solution Design</a:t>
            </a:r>
            <a:endParaRPr>
              <a:solidFill>
                <a:srgbClr val="FFFFFF"/>
              </a:solidFill>
              <a:latin typeface="Montserrat"/>
              <a:ea typeface="Montserrat"/>
              <a:cs typeface="Montserrat"/>
              <a:sym typeface="Montserrat"/>
            </a:endParaRPr>
          </a:p>
          <a:p>
            <a:pPr indent="0" lvl="0" marL="0" marR="0" rtl="0" algn="l">
              <a:lnSpc>
                <a:spcPct val="100000"/>
              </a:lnSpc>
              <a:spcBef>
                <a:spcPts val="900"/>
              </a:spcBef>
              <a:spcAft>
                <a:spcPts val="0"/>
              </a:spcAft>
              <a:buNone/>
            </a:pPr>
            <a:r>
              <a:rPr lang="es">
                <a:solidFill>
                  <a:srgbClr val="FFFFFF"/>
                </a:solidFill>
                <a:latin typeface="Montserrat"/>
                <a:ea typeface="Montserrat"/>
                <a:cs typeface="Montserrat"/>
                <a:sym typeface="Montserrat"/>
              </a:rPr>
              <a:t>Performance</a:t>
            </a:r>
            <a:endParaRPr>
              <a:solidFill>
                <a:srgbClr val="FFFFFF"/>
              </a:solidFill>
              <a:latin typeface="Montserrat"/>
              <a:ea typeface="Montserrat"/>
              <a:cs typeface="Montserrat"/>
              <a:sym typeface="Montserrat"/>
            </a:endParaRPr>
          </a:p>
          <a:p>
            <a:pPr indent="0" lvl="0" marL="0" marR="0" rtl="0" algn="l">
              <a:lnSpc>
                <a:spcPct val="100000"/>
              </a:lnSpc>
              <a:spcBef>
                <a:spcPts val="900"/>
              </a:spcBef>
              <a:spcAft>
                <a:spcPts val="900"/>
              </a:spcAft>
              <a:buNone/>
            </a:pPr>
            <a:r>
              <a:rPr lang="es">
                <a:solidFill>
                  <a:srgbClr val="FFFFFF"/>
                </a:solidFill>
                <a:latin typeface="Montserrat"/>
                <a:ea typeface="Montserrat"/>
                <a:cs typeface="Montserrat"/>
                <a:sym typeface="Montserrat"/>
              </a:rPr>
              <a:t>Final Considerations</a:t>
            </a:r>
            <a:endParaRPr sz="1800">
              <a:solidFill>
                <a:srgbClr val="FFFFFF"/>
              </a:solidFill>
              <a:latin typeface="Average"/>
              <a:ea typeface="Average"/>
              <a:cs typeface="Average"/>
              <a:sym typeface="Average"/>
            </a:endParaRPr>
          </a:p>
        </p:txBody>
      </p:sp>
      <p:sp>
        <p:nvSpPr>
          <p:cNvPr id="240" name="Google Shape;240;p18"/>
          <p:cNvSpPr/>
          <p:nvPr/>
        </p:nvSpPr>
        <p:spPr>
          <a:xfrm rot="5400000">
            <a:off x="6896525" y="20580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rot="-5398741">
            <a:off x="7231383" y="369440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6"/>
          <p:cNvSpPr txBox="1"/>
          <p:nvPr>
            <p:ph type="title"/>
          </p:nvPr>
        </p:nvSpPr>
        <p:spPr>
          <a:xfrm>
            <a:off x="3398550" y="2114700"/>
            <a:ext cx="2346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Thank you!</a:t>
            </a:r>
            <a:endParaRPr sz="3000"/>
          </a:p>
        </p:txBody>
      </p:sp>
      <p:sp>
        <p:nvSpPr>
          <p:cNvPr id="559" name="Google Shape;559;p36"/>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rot="-5398741">
            <a:off x="-7617" y="363555"/>
            <a:ext cx="819000" cy="832200"/>
          </a:xfrm>
          <a:prstGeom prst="diagStripe">
            <a:avLst>
              <a:gd fmla="val 51659" name="adj"/>
            </a:avLst>
          </a:prstGeom>
          <a:gradFill>
            <a:gsLst>
              <a:gs pos="0">
                <a:srgbClr val="DCECD5"/>
              </a:gs>
              <a:gs pos="100000">
                <a:srgbClr val="93BC81"/>
              </a:gs>
            </a:gsLst>
            <a:path path="circle">
              <a:fillToRect b="50%" l="50%" r="50%" t="50%"/>
            </a:path>
            <a:tileRect/>
          </a:gra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135575" y="572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Executive summary: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247" name="Google Shape;247;p19"/>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txBox="1"/>
          <p:nvPr/>
        </p:nvSpPr>
        <p:spPr>
          <a:xfrm>
            <a:off x="1135575" y="1946675"/>
            <a:ext cx="7227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This project proposes a computer vision classification model able to discriminate between uninfected and parasitized red blood cells.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s">
                <a:solidFill>
                  <a:schemeClr val="lt1"/>
                </a:solidFill>
                <a:latin typeface="Montserrat"/>
                <a:ea typeface="Montserrat"/>
                <a:cs typeface="Montserrat"/>
                <a:sym typeface="Montserrat"/>
              </a:rPr>
              <a:t>It could be a viable and scalable solution to facilitate the access to reliable, fast and inexpensive diagnosis of malaria.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s">
                <a:solidFill>
                  <a:schemeClr val="lt1"/>
                </a:solidFill>
                <a:latin typeface="Montserrat"/>
                <a:ea typeface="Montserrat"/>
                <a:cs typeface="Montserrat"/>
                <a:sym typeface="Montserrat"/>
              </a:rPr>
              <a:t>The model identifies whether a given input image of a red blood cell is that of one infected with malaria or not, and classifies the same as parasitized or uninfected, respectively.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0"/>
          <p:cNvPicPr preferRelativeResize="0"/>
          <p:nvPr/>
        </p:nvPicPr>
        <p:blipFill rotWithShape="1">
          <a:blip r:embed="rId3">
            <a:alphaModFix/>
          </a:blip>
          <a:srcRect b="-231" l="26286" r="6603" t="-241"/>
          <a:stretch/>
        </p:blipFill>
        <p:spPr>
          <a:xfrm rot="-5400000">
            <a:off x="104850" y="-123900"/>
            <a:ext cx="5181600" cy="5391300"/>
          </a:xfrm>
          <a:prstGeom prst="diagStripe">
            <a:avLst>
              <a:gd fmla="val 50000" name="adj"/>
            </a:avLst>
          </a:prstGeom>
          <a:noFill/>
          <a:ln>
            <a:noFill/>
          </a:ln>
        </p:spPr>
      </p:pic>
      <p:sp>
        <p:nvSpPr>
          <p:cNvPr id="255" name="Google Shape;255;p20"/>
          <p:cNvSpPr txBox="1"/>
          <p:nvPr>
            <p:ph type="title"/>
          </p:nvPr>
        </p:nvSpPr>
        <p:spPr>
          <a:xfrm>
            <a:off x="1281000" y="550700"/>
            <a:ext cx="70389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Identifying the problem:</a:t>
            </a:r>
            <a:endParaRPr/>
          </a:p>
        </p:txBody>
      </p:sp>
      <p:sp>
        <p:nvSpPr>
          <p:cNvPr id="256" name="Google Shape;256;p20"/>
          <p:cNvSpPr/>
          <p:nvPr/>
        </p:nvSpPr>
        <p:spPr>
          <a:xfrm flipH="1" rot="10800000">
            <a:off x="0" y="99175"/>
            <a:ext cx="903300" cy="550800"/>
          </a:xfrm>
          <a:prstGeom prst="halfFrame">
            <a:avLst>
              <a:gd fmla="val 33333" name="adj1"/>
              <a:gd fmla="val 1694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rot="5400000">
            <a:off x="8320500" y="5957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rot="-5398741">
            <a:off x="8093383" y="387155"/>
            <a:ext cx="819000" cy="832200"/>
          </a:xfrm>
          <a:prstGeom prst="diagStripe">
            <a:avLst>
              <a:gd fmla="val 51659" name="adj"/>
            </a:avLst>
          </a:prstGeom>
          <a:gradFill>
            <a:gsLst>
              <a:gs pos="0">
                <a:srgbClr val="51AB2A"/>
              </a:gs>
              <a:gs pos="100000">
                <a:srgbClr val="203E13"/>
              </a:gs>
            </a:gsLst>
            <a:path path="circle">
              <a:fillToRect b="50%" l="50%" r="50%" t="50%"/>
            </a:path>
            <a:tileRect/>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1"/>
          <p:cNvPicPr preferRelativeResize="0"/>
          <p:nvPr/>
        </p:nvPicPr>
        <p:blipFill rotWithShape="1">
          <a:blip r:embed="rId3">
            <a:alphaModFix/>
          </a:blip>
          <a:srcRect b="-231" l="26286" r="6603" t="-241"/>
          <a:stretch/>
        </p:blipFill>
        <p:spPr>
          <a:xfrm rot="-5400000">
            <a:off x="104850" y="-123900"/>
            <a:ext cx="5181600" cy="5391300"/>
          </a:xfrm>
          <a:prstGeom prst="diagStripe">
            <a:avLst>
              <a:gd fmla="val 50000" name="adj"/>
            </a:avLst>
          </a:prstGeom>
          <a:noFill/>
          <a:ln>
            <a:noFill/>
          </a:ln>
        </p:spPr>
      </p:pic>
      <p:sp>
        <p:nvSpPr>
          <p:cNvPr id="264" name="Google Shape;264;p21"/>
          <p:cNvSpPr txBox="1"/>
          <p:nvPr>
            <p:ph type="title"/>
          </p:nvPr>
        </p:nvSpPr>
        <p:spPr>
          <a:xfrm>
            <a:off x="1281000" y="550700"/>
            <a:ext cx="70389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Identifying the problem:</a:t>
            </a:r>
            <a:endParaRPr/>
          </a:p>
        </p:txBody>
      </p:sp>
      <p:sp>
        <p:nvSpPr>
          <p:cNvPr id="265" name="Google Shape;265;p21"/>
          <p:cNvSpPr txBox="1"/>
          <p:nvPr>
            <p:ph idx="1" type="body"/>
          </p:nvPr>
        </p:nvSpPr>
        <p:spPr>
          <a:xfrm>
            <a:off x="1943375" y="1517550"/>
            <a:ext cx="6320100" cy="439500"/>
          </a:xfrm>
          <a:prstGeom prst="rect">
            <a:avLst/>
          </a:prstGeom>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rgbClr val="FFFFFF"/>
              </a:buClr>
              <a:buSzPts val="1300"/>
              <a:buChar char="●"/>
            </a:pPr>
            <a:r>
              <a:rPr lang="es">
                <a:solidFill>
                  <a:srgbClr val="FFFFFF"/>
                </a:solidFill>
              </a:rPr>
              <a:t>Malaria is an acute febrile illness caused by Plasmodium parasites, spread to people through the bites of infected mosquitoes.</a:t>
            </a:r>
            <a:endParaRPr/>
          </a:p>
        </p:txBody>
      </p:sp>
      <p:sp>
        <p:nvSpPr>
          <p:cNvPr id="266" name="Google Shape;266;p21"/>
          <p:cNvSpPr/>
          <p:nvPr/>
        </p:nvSpPr>
        <p:spPr>
          <a:xfrm flipH="1" rot="10800000">
            <a:off x="0" y="99175"/>
            <a:ext cx="903300" cy="550800"/>
          </a:xfrm>
          <a:prstGeom prst="halfFrame">
            <a:avLst>
              <a:gd fmla="val 33333" name="adj1"/>
              <a:gd fmla="val 1694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rot="5400000">
            <a:off x="8320500" y="5957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rot="-5398741">
            <a:off x="8093383" y="387155"/>
            <a:ext cx="819000" cy="832200"/>
          </a:xfrm>
          <a:prstGeom prst="diagStripe">
            <a:avLst>
              <a:gd fmla="val 51659" name="adj"/>
            </a:avLst>
          </a:prstGeom>
          <a:gradFill>
            <a:gsLst>
              <a:gs pos="0">
                <a:srgbClr val="51AB2A"/>
              </a:gs>
              <a:gs pos="100000">
                <a:srgbClr val="203E13"/>
              </a:gs>
            </a:gsLst>
            <a:path path="circle">
              <a:fillToRect b="50%" l="50%" r="50%" t="50%"/>
            </a:path>
            <a:tileRect/>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2"/>
          <p:cNvPicPr preferRelativeResize="0"/>
          <p:nvPr/>
        </p:nvPicPr>
        <p:blipFill rotWithShape="1">
          <a:blip r:embed="rId3">
            <a:alphaModFix/>
          </a:blip>
          <a:srcRect b="-231" l="26286" r="6603" t="-241"/>
          <a:stretch/>
        </p:blipFill>
        <p:spPr>
          <a:xfrm rot="-5400000">
            <a:off x="104850" y="-123900"/>
            <a:ext cx="5181600" cy="5391300"/>
          </a:xfrm>
          <a:prstGeom prst="diagStripe">
            <a:avLst>
              <a:gd fmla="val 50000" name="adj"/>
            </a:avLst>
          </a:prstGeom>
          <a:noFill/>
          <a:ln>
            <a:noFill/>
          </a:ln>
        </p:spPr>
      </p:pic>
      <p:sp>
        <p:nvSpPr>
          <p:cNvPr id="274" name="Google Shape;274;p22"/>
          <p:cNvSpPr txBox="1"/>
          <p:nvPr>
            <p:ph type="title"/>
          </p:nvPr>
        </p:nvSpPr>
        <p:spPr>
          <a:xfrm>
            <a:off x="1281000" y="550700"/>
            <a:ext cx="70389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Identifying the problem:</a:t>
            </a:r>
            <a:endParaRPr/>
          </a:p>
        </p:txBody>
      </p:sp>
      <p:sp>
        <p:nvSpPr>
          <p:cNvPr id="275" name="Google Shape;275;p22"/>
          <p:cNvSpPr txBox="1"/>
          <p:nvPr>
            <p:ph idx="1" type="body"/>
          </p:nvPr>
        </p:nvSpPr>
        <p:spPr>
          <a:xfrm>
            <a:off x="1943375" y="1517550"/>
            <a:ext cx="6320100" cy="439500"/>
          </a:xfrm>
          <a:prstGeom prst="rect">
            <a:avLst/>
          </a:prstGeom>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rgbClr val="FFFFFF"/>
              </a:buClr>
              <a:buSzPts val="1300"/>
              <a:buChar char="●"/>
            </a:pPr>
            <a:r>
              <a:rPr lang="es">
                <a:solidFill>
                  <a:srgbClr val="FFFFFF"/>
                </a:solidFill>
              </a:rPr>
              <a:t>Malaria is an acute febrile illness caused by Plasmodium parasites, spread to people through the bites of infected mosquitoes.</a:t>
            </a:r>
            <a:endParaRPr/>
          </a:p>
        </p:txBody>
      </p:sp>
      <p:sp>
        <p:nvSpPr>
          <p:cNvPr id="276" name="Google Shape;276;p22"/>
          <p:cNvSpPr txBox="1"/>
          <p:nvPr/>
        </p:nvSpPr>
        <p:spPr>
          <a:xfrm>
            <a:off x="2601725" y="2205500"/>
            <a:ext cx="6320100" cy="9285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Lato"/>
              <a:buChar char="●"/>
            </a:pPr>
            <a:r>
              <a:rPr lang="es" sz="1300">
                <a:solidFill>
                  <a:schemeClr val="lt1"/>
                </a:solidFill>
                <a:latin typeface="Lato"/>
                <a:ea typeface="Lato"/>
                <a:cs typeface="Lato"/>
                <a:sym typeface="Lato"/>
              </a:rPr>
              <a:t>Early diagnosis and treatment of malaria reduces disease, prevents deaths, and helps reduce transmission.</a:t>
            </a:r>
            <a:endParaRPr sz="1300">
              <a:solidFill>
                <a:schemeClr val="lt1"/>
              </a:solidFill>
              <a:latin typeface="Lato"/>
              <a:ea typeface="Lato"/>
              <a:cs typeface="Lato"/>
              <a:sym typeface="Lato"/>
            </a:endParaRPr>
          </a:p>
          <a:p>
            <a:pPr indent="0" lvl="0" marL="0" rtl="0" algn="l">
              <a:spcBef>
                <a:spcPts val="1000"/>
              </a:spcBef>
              <a:spcAft>
                <a:spcPts val="0"/>
              </a:spcAft>
              <a:buNone/>
            </a:pPr>
            <a:r>
              <a:t/>
            </a:r>
            <a:endParaRPr>
              <a:latin typeface="Lato"/>
              <a:ea typeface="Lato"/>
              <a:cs typeface="Lato"/>
              <a:sym typeface="Lato"/>
            </a:endParaRPr>
          </a:p>
        </p:txBody>
      </p:sp>
      <p:sp>
        <p:nvSpPr>
          <p:cNvPr id="277" name="Google Shape;277;p22"/>
          <p:cNvSpPr/>
          <p:nvPr/>
        </p:nvSpPr>
        <p:spPr>
          <a:xfrm flipH="1" rot="10800000">
            <a:off x="0" y="99175"/>
            <a:ext cx="903300" cy="550800"/>
          </a:xfrm>
          <a:prstGeom prst="halfFrame">
            <a:avLst>
              <a:gd fmla="val 33333" name="adj1"/>
              <a:gd fmla="val 1694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rot="5400000">
            <a:off x="8320500" y="5957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rot="-5398741">
            <a:off x="8093383" y="387155"/>
            <a:ext cx="819000" cy="832200"/>
          </a:xfrm>
          <a:prstGeom prst="diagStripe">
            <a:avLst>
              <a:gd fmla="val 51659" name="adj"/>
            </a:avLst>
          </a:prstGeom>
          <a:gradFill>
            <a:gsLst>
              <a:gs pos="0">
                <a:srgbClr val="51AB2A"/>
              </a:gs>
              <a:gs pos="100000">
                <a:srgbClr val="203E13"/>
              </a:gs>
            </a:gsLst>
            <a:path path="circle">
              <a:fillToRect b="50%" l="50%" r="50%" t="50%"/>
            </a:path>
            <a:tileRect/>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3"/>
          <p:cNvPicPr preferRelativeResize="0"/>
          <p:nvPr/>
        </p:nvPicPr>
        <p:blipFill rotWithShape="1">
          <a:blip r:embed="rId3">
            <a:alphaModFix/>
          </a:blip>
          <a:srcRect b="-231" l="26286" r="6603" t="-241"/>
          <a:stretch/>
        </p:blipFill>
        <p:spPr>
          <a:xfrm rot="-5400000">
            <a:off x="104850" y="-123900"/>
            <a:ext cx="5181600" cy="5391300"/>
          </a:xfrm>
          <a:prstGeom prst="diagStripe">
            <a:avLst>
              <a:gd fmla="val 50000" name="adj"/>
            </a:avLst>
          </a:prstGeom>
          <a:noFill/>
          <a:ln>
            <a:noFill/>
          </a:ln>
        </p:spPr>
      </p:pic>
      <p:sp>
        <p:nvSpPr>
          <p:cNvPr id="285" name="Google Shape;285;p23"/>
          <p:cNvSpPr txBox="1"/>
          <p:nvPr>
            <p:ph type="title"/>
          </p:nvPr>
        </p:nvSpPr>
        <p:spPr>
          <a:xfrm>
            <a:off x="1281000" y="550700"/>
            <a:ext cx="70389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Identifying the problem:</a:t>
            </a:r>
            <a:endParaRPr/>
          </a:p>
        </p:txBody>
      </p:sp>
      <p:sp>
        <p:nvSpPr>
          <p:cNvPr id="286" name="Google Shape;286;p23"/>
          <p:cNvSpPr txBox="1"/>
          <p:nvPr>
            <p:ph idx="1" type="body"/>
          </p:nvPr>
        </p:nvSpPr>
        <p:spPr>
          <a:xfrm>
            <a:off x="1943375" y="1517550"/>
            <a:ext cx="6320100" cy="439500"/>
          </a:xfrm>
          <a:prstGeom prst="rect">
            <a:avLst/>
          </a:prstGeom>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rgbClr val="FFFFFF"/>
              </a:buClr>
              <a:buSzPts val="1300"/>
              <a:buChar char="●"/>
            </a:pPr>
            <a:r>
              <a:rPr lang="es">
                <a:solidFill>
                  <a:srgbClr val="FFFFFF"/>
                </a:solidFill>
              </a:rPr>
              <a:t>Malaria is an acute febrile illness caused by Plasmodium parasites, spread to people through the bites of infected mosquitoes.</a:t>
            </a:r>
            <a:endParaRPr/>
          </a:p>
        </p:txBody>
      </p:sp>
      <p:sp>
        <p:nvSpPr>
          <p:cNvPr id="287" name="Google Shape;287;p23"/>
          <p:cNvSpPr txBox="1"/>
          <p:nvPr/>
        </p:nvSpPr>
        <p:spPr>
          <a:xfrm>
            <a:off x="3361875" y="2795725"/>
            <a:ext cx="5565600" cy="7851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1000"/>
              </a:spcAft>
              <a:buClr>
                <a:schemeClr val="lt1"/>
              </a:buClr>
              <a:buSzPts val="1300"/>
              <a:buFont typeface="Lato"/>
              <a:buChar char="●"/>
            </a:pPr>
            <a:r>
              <a:rPr lang="es" sz="1300">
                <a:solidFill>
                  <a:schemeClr val="lt1"/>
                </a:solidFill>
                <a:latin typeface="Lato"/>
                <a:ea typeface="Lato"/>
                <a:cs typeface="Lato"/>
                <a:sym typeface="Lato"/>
              </a:rPr>
              <a:t>Traditional diagnostics often require trained professionals to perform them, and their accuracy depends largely on the skill of these professionals.</a:t>
            </a:r>
            <a:endParaRPr sz="1300">
              <a:solidFill>
                <a:schemeClr val="dk2"/>
              </a:solidFill>
              <a:latin typeface="Lato"/>
              <a:ea typeface="Lato"/>
              <a:cs typeface="Lato"/>
              <a:sym typeface="Lato"/>
            </a:endParaRPr>
          </a:p>
        </p:txBody>
      </p:sp>
      <p:sp>
        <p:nvSpPr>
          <p:cNvPr id="288" name="Google Shape;288;p23"/>
          <p:cNvSpPr txBox="1"/>
          <p:nvPr/>
        </p:nvSpPr>
        <p:spPr>
          <a:xfrm>
            <a:off x="2601725" y="2205500"/>
            <a:ext cx="6320100" cy="9285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Lato"/>
              <a:buChar char="●"/>
            </a:pPr>
            <a:r>
              <a:rPr lang="es" sz="1300">
                <a:solidFill>
                  <a:schemeClr val="lt1"/>
                </a:solidFill>
                <a:latin typeface="Lato"/>
                <a:ea typeface="Lato"/>
                <a:cs typeface="Lato"/>
                <a:sym typeface="Lato"/>
              </a:rPr>
              <a:t>Early diagnosis and treatment of malaria reduces disease, prevents deaths, and helps reduce transmission.</a:t>
            </a:r>
            <a:endParaRPr sz="1300">
              <a:solidFill>
                <a:schemeClr val="lt1"/>
              </a:solidFill>
              <a:latin typeface="Lato"/>
              <a:ea typeface="Lato"/>
              <a:cs typeface="Lato"/>
              <a:sym typeface="Lato"/>
            </a:endParaRPr>
          </a:p>
          <a:p>
            <a:pPr indent="0" lvl="0" marL="0" rtl="0" algn="l">
              <a:spcBef>
                <a:spcPts val="1000"/>
              </a:spcBef>
              <a:spcAft>
                <a:spcPts val="0"/>
              </a:spcAft>
              <a:buNone/>
            </a:pPr>
            <a:r>
              <a:t/>
            </a:r>
            <a:endParaRPr>
              <a:latin typeface="Lato"/>
              <a:ea typeface="Lato"/>
              <a:cs typeface="Lato"/>
              <a:sym typeface="Lato"/>
            </a:endParaRPr>
          </a:p>
        </p:txBody>
      </p:sp>
      <p:sp>
        <p:nvSpPr>
          <p:cNvPr id="289" name="Google Shape;289;p23"/>
          <p:cNvSpPr/>
          <p:nvPr/>
        </p:nvSpPr>
        <p:spPr>
          <a:xfrm flipH="1" rot="10800000">
            <a:off x="0" y="99175"/>
            <a:ext cx="903300" cy="550800"/>
          </a:xfrm>
          <a:prstGeom prst="halfFrame">
            <a:avLst>
              <a:gd fmla="val 33333" name="adj1"/>
              <a:gd fmla="val 1694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rot="5400000">
            <a:off x="8320500" y="5957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rot="-5398741">
            <a:off x="8093383" y="387155"/>
            <a:ext cx="819000" cy="832200"/>
          </a:xfrm>
          <a:prstGeom prst="diagStripe">
            <a:avLst>
              <a:gd fmla="val 51659" name="adj"/>
            </a:avLst>
          </a:prstGeom>
          <a:gradFill>
            <a:gsLst>
              <a:gs pos="0">
                <a:srgbClr val="51AB2A"/>
              </a:gs>
              <a:gs pos="100000">
                <a:srgbClr val="203E13"/>
              </a:gs>
            </a:gsLst>
            <a:path path="circle">
              <a:fillToRect b="50%" l="50%" r="50%" t="50%"/>
            </a:path>
            <a:tileRect/>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24"/>
          <p:cNvPicPr preferRelativeResize="0"/>
          <p:nvPr/>
        </p:nvPicPr>
        <p:blipFill rotWithShape="1">
          <a:blip r:embed="rId3">
            <a:alphaModFix/>
          </a:blip>
          <a:srcRect b="-231" l="26286" r="6603" t="-241"/>
          <a:stretch/>
        </p:blipFill>
        <p:spPr>
          <a:xfrm rot="-5400000">
            <a:off x="104850" y="-123900"/>
            <a:ext cx="5181600" cy="5391300"/>
          </a:xfrm>
          <a:prstGeom prst="diagStripe">
            <a:avLst>
              <a:gd fmla="val 50000" name="adj"/>
            </a:avLst>
          </a:prstGeom>
          <a:noFill/>
          <a:ln>
            <a:noFill/>
          </a:ln>
        </p:spPr>
      </p:pic>
      <p:sp>
        <p:nvSpPr>
          <p:cNvPr id="297" name="Google Shape;297;p24"/>
          <p:cNvSpPr txBox="1"/>
          <p:nvPr>
            <p:ph type="title"/>
          </p:nvPr>
        </p:nvSpPr>
        <p:spPr>
          <a:xfrm>
            <a:off x="1281000" y="550700"/>
            <a:ext cx="70389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Identifying the problem:</a:t>
            </a:r>
            <a:endParaRPr/>
          </a:p>
        </p:txBody>
      </p:sp>
      <p:sp>
        <p:nvSpPr>
          <p:cNvPr id="298" name="Google Shape;298;p24"/>
          <p:cNvSpPr txBox="1"/>
          <p:nvPr>
            <p:ph idx="1" type="body"/>
          </p:nvPr>
        </p:nvSpPr>
        <p:spPr>
          <a:xfrm>
            <a:off x="1943375" y="1517550"/>
            <a:ext cx="6320100" cy="439500"/>
          </a:xfrm>
          <a:prstGeom prst="rect">
            <a:avLst/>
          </a:prstGeom>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rgbClr val="FFFFFF"/>
              </a:buClr>
              <a:buSzPts val="1300"/>
              <a:buChar char="●"/>
            </a:pPr>
            <a:r>
              <a:rPr lang="es">
                <a:solidFill>
                  <a:srgbClr val="FFFFFF"/>
                </a:solidFill>
              </a:rPr>
              <a:t>Malaria is an acute febrile illness caused by Plasmodium parasites, spread to people through the bites of infected mosquitoes.</a:t>
            </a:r>
            <a:endParaRPr/>
          </a:p>
        </p:txBody>
      </p:sp>
      <p:sp>
        <p:nvSpPr>
          <p:cNvPr id="299" name="Google Shape;299;p24"/>
          <p:cNvSpPr txBox="1"/>
          <p:nvPr/>
        </p:nvSpPr>
        <p:spPr>
          <a:xfrm>
            <a:off x="3361875" y="2795725"/>
            <a:ext cx="5565600" cy="7851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1000"/>
              </a:spcAft>
              <a:buClr>
                <a:schemeClr val="lt1"/>
              </a:buClr>
              <a:buSzPts val="1300"/>
              <a:buFont typeface="Lato"/>
              <a:buChar char="●"/>
            </a:pPr>
            <a:r>
              <a:rPr lang="es" sz="1300">
                <a:solidFill>
                  <a:schemeClr val="lt1"/>
                </a:solidFill>
                <a:latin typeface="Lato"/>
                <a:ea typeface="Lato"/>
                <a:cs typeface="Lato"/>
                <a:sym typeface="Lato"/>
              </a:rPr>
              <a:t>Traditional diagnostics often require trained professionals to perform them, and their accuracy depends largely on the skill of these professionals.</a:t>
            </a:r>
            <a:endParaRPr sz="1300">
              <a:solidFill>
                <a:schemeClr val="dk2"/>
              </a:solidFill>
              <a:latin typeface="Lato"/>
              <a:ea typeface="Lato"/>
              <a:cs typeface="Lato"/>
              <a:sym typeface="Lato"/>
            </a:endParaRPr>
          </a:p>
        </p:txBody>
      </p:sp>
      <p:sp>
        <p:nvSpPr>
          <p:cNvPr id="300" name="Google Shape;300;p24"/>
          <p:cNvSpPr txBox="1"/>
          <p:nvPr/>
        </p:nvSpPr>
        <p:spPr>
          <a:xfrm>
            <a:off x="4261625" y="3604825"/>
            <a:ext cx="4584000" cy="9285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00000"/>
              </a:lnSpc>
              <a:spcBef>
                <a:spcPts val="0"/>
              </a:spcBef>
              <a:spcAft>
                <a:spcPts val="0"/>
              </a:spcAft>
              <a:buClr>
                <a:schemeClr val="lt1"/>
              </a:buClr>
              <a:buSzPts val="1300"/>
              <a:buFont typeface="Lato"/>
              <a:buChar char="●"/>
            </a:pPr>
            <a:r>
              <a:rPr lang="es" sz="1300">
                <a:solidFill>
                  <a:schemeClr val="lt1"/>
                </a:solidFill>
                <a:latin typeface="Lato"/>
                <a:ea typeface="Lato"/>
                <a:cs typeface="Lato"/>
                <a:sym typeface="Lato"/>
              </a:rPr>
              <a:t>Areas with the highest incidence of malaria cannot cope with the demand for diagnosis and treatment. </a:t>
            </a:r>
            <a:endParaRPr sz="1300">
              <a:solidFill>
                <a:schemeClr val="lt1"/>
              </a:solidFill>
              <a:latin typeface="Lato"/>
              <a:ea typeface="Lato"/>
              <a:cs typeface="Lato"/>
              <a:sym typeface="Lato"/>
            </a:endParaRPr>
          </a:p>
          <a:p>
            <a:pPr indent="0" lvl="0" marL="0" rtl="0" algn="just">
              <a:spcBef>
                <a:spcPts val="1000"/>
              </a:spcBef>
              <a:spcAft>
                <a:spcPts val="0"/>
              </a:spcAft>
              <a:buNone/>
            </a:pPr>
            <a:r>
              <a:t/>
            </a:r>
            <a:endParaRPr>
              <a:latin typeface="Lato"/>
              <a:ea typeface="Lato"/>
              <a:cs typeface="Lato"/>
              <a:sym typeface="Lato"/>
            </a:endParaRPr>
          </a:p>
        </p:txBody>
      </p:sp>
      <p:sp>
        <p:nvSpPr>
          <p:cNvPr id="301" name="Google Shape;301;p24"/>
          <p:cNvSpPr txBox="1"/>
          <p:nvPr/>
        </p:nvSpPr>
        <p:spPr>
          <a:xfrm>
            <a:off x="2601725" y="2205500"/>
            <a:ext cx="6320100" cy="9285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Font typeface="Lato"/>
              <a:buChar char="●"/>
            </a:pPr>
            <a:r>
              <a:rPr lang="es" sz="1300">
                <a:solidFill>
                  <a:schemeClr val="lt1"/>
                </a:solidFill>
                <a:latin typeface="Lato"/>
                <a:ea typeface="Lato"/>
                <a:cs typeface="Lato"/>
                <a:sym typeface="Lato"/>
              </a:rPr>
              <a:t>Early diagnosis and treatment of malaria reduces disease, prevents deaths, and helps reduce transmission.</a:t>
            </a:r>
            <a:endParaRPr sz="1300">
              <a:solidFill>
                <a:schemeClr val="lt1"/>
              </a:solidFill>
              <a:latin typeface="Lato"/>
              <a:ea typeface="Lato"/>
              <a:cs typeface="Lato"/>
              <a:sym typeface="Lato"/>
            </a:endParaRPr>
          </a:p>
          <a:p>
            <a:pPr indent="0" lvl="0" marL="0" rtl="0" algn="l">
              <a:spcBef>
                <a:spcPts val="1000"/>
              </a:spcBef>
              <a:spcAft>
                <a:spcPts val="0"/>
              </a:spcAft>
              <a:buNone/>
            </a:pPr>
            <a:r>
              <a:t/>
            </a:r>
            <a:endParaRPr>
              <a:latin typeface="Lato"/>
              <a:ea typeface="Lato"/>
              <a:cs typeface="Lato"/>
              <a:sym typeface="Lato"/>
            </a:endParaRPr>
          </a:p>
        </p:txBody>
      </p:sp>
      <p:sp>
        <p:nvSpPr>
          <p:cNvPr id="302" name="Google Shape;302;p24"/>
          <p:cNvSpPr/>
          <p:nvPr/>
        </p:nvSpPr>
        <p:spPr>
          <a:xfrm flipH="1" rot="10800000">
            <a:off x="0" y="99175"/>
            <a:ext cx="903300" cy="550800"/>
          </a:xfrm>
          <a:prstGeom prst="halfFrame">
            <a:avLst>
              <a:gd fmla="val 33333" name="adj1"/>
              <a:gd fmla="val 1694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rot="5400000">
            <a:off x="8320500" y="5957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rot="-5398741">
            <a:off x="8093383" y="387155"/>
            <a:ext cx="819000" cy="832200"/>
          </a:xfrm>
          <a:prstGeom prst="diagStripe">
            <a:avLst>
              <a:gd fmla="val 51659" name="adj"/>
            </a:avLst>
          </a:prstGeom>
          <a:gradFill>
            <a:gsLst>
              <a:gs pos="0">
                <a:srgbClr val="51AB2A"/>
              </a:gs>
              <a:gs pos="100000">
                <a:srgbClr val="203E13"/>
              </a:gs>
            </a:gsLst>
            <a:path path="circle">
              <a:fillToRect b="50%" l="50%" r="50%" t="50%"/>
            </a:path>
            <a:tileRect/>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5"/>
          <p:cNvSpPr/>
          <p:nvPr/>
        </p:nvSpPr>
        <p:spPr>
          <a:xfrm rot="5400000">
            <a:off x="219500" y="572100"/>
            <a:ext cx="822900" cy="824100"/>
          </a:xfrm>
          <a:prstGeom prst="diagStripe">
            <a:avLst>
              <a:gd fmla="val 50855" name="adj"/>
            </a:avLst>
          </a:prstGeom>
          <a:gradFill>
            <a:gsLst>
              <a:gs pos="0">
                <a:srgbClr val="DBD4EB"/>
              </a:gs>
              <a:gs pos="100000">
                <a:srgbClr val="9180BB"/>
              </a:gs>
            </a:gsLst>
            <a:path path="circle">
              <a:fillToRect b="50%" l="50%" r="50%" t="50%"/>
            </a:path>
            <a:tileRect/>
          </a:gra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rot="-5398741">
            <a:off x="-7617" y="363555"/>
            <a:ext cx="819000" cy="832200"/>
          </a:xfrm>
          <a:prstGeom prst="diagStripe">
            <a:avLst>
              <a:gd fmla="val 51659" name="adj"/>
            </a:avLst>
          </a:prstGeom>
          <a:gradFill>
            <a:gsLst>
              <a:gs pos="0">
                <a:srgbClr val="51AB2A"/>
              </a:gs>
              <a:gs pos="100000">
                <a:srgbClr val="203E13"/>
              </a:gs>
            </a:gsLst>
            <a:lin ang="5400012" scaled="0"/>
          </a:gra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txBox="1"/>
          <p:nvPr>
            <p:ph type="title"/>
          </p:nvPr>
        </p:nvSpPr>
        <p:spPr>
          <a:xfrm>
            <a:off x="1297500" y="393750"/>
            <a:ext cx="5960700" cy="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Malaria’s Impact worldwide:</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